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80" r:id="rId4"/>
  </p:sldMasterIdLst>
  <p:notesMasterIdLst>
    <p:notesMasterId r:id="rId32"/>
  </p:notesMasterIdLst>
  <p:handoutMasterIdLst>
    <p:handoutMasterId r:id="rId33"/>
  </p:handoutMasterIdLst>
  <p:sldIdLst>
    <p:sldId id="504" r:id="rId5"/>
    <p:sldId id="651" r:id="rId6"/>
    <p:sldId id="658" r:id="rId7"/>
    <p:sldId id="655" r:id="rId8"/>
    <p:sldId id="656" r:id="rId9"/>
    <p:sldId id="659" r:id="rId10"/>
    <p:sldId id="354" r:id="rId11"/>
    <p:sldId id="624" r:id="rId12"/>
    <p:sldId id="650" r:id="rId13"/>
    <p:sldId id="627" r:id="rId14"/>
    <p:sldId id="661" r:id="rId15"/>
    <p:sldId id="629" r:id="rId16"/>
    <p:sldId id="645" r:id="rId17"/>
    <p:sldId id="654" r:id="rId18"/>
    <p:sldId id="630" r:id="rId19"/>
    <p:sldId id="631" r:id="rId20"/>
    <p:sldId id="633" r:id="rId21"/>
    <p:sldId id="634" r:id="rId22"/>
    <p:sldId id="635" r:id="rId23"/>
    <p:sldId id="636" r:id="rId24"/>
    <p:sldId id="657" r:id="rId25"/>
    <p:sldId id="637" r:id="rId26"/>
    <p:sldId id="647" r:id="rId27"/>
    <p:sldId id="638" r:id="rId28"/>
    <p:sldId id="641" r:id="rId29"/>
    <p:sldId id="642" r:id="rId30"/>
    <p:sldId id="660" r:id="rId31"/>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12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13E3416-FA04-957D-15E1-16A5CA630B82}" name="Harris, Julie (CDC/GHC/DGHP)" initials="HJ(" userId="S::ggt5@cdc.gov::f314a2f1-d216-401e-99c8-e30988af447c" providerId="AD"/>
  <p188:author id="{32569148-467A-A74C-8AEE-DCF781BA2D12}" name="Evering-Watley, Michele (CDC/GHC/DGHP)" initials="EWM(" userId="S::mee4@cdc.gov::2206c350-ccdb-4c4f-b595-dfe690500610" providerId="AD"/>
  <p188:author id="{9DE8255C-0C61-67E0-2C07-B0226780954B}" name="Dicker, Richard C. (CDC/GHC/OD) (CTR)" initials="DRC((" userId="S::rcd1@cdc.gov::f8501ca0-eb9d-456d-ad4b-eecd461a8d99" providerId="AD"/>
  <p188:author id="{3E1F4367-6FAA-4772-F624-76151D004D17}" name="Lisa Bryde" initials="LB" userId="ccd265dea34debd2" providerId="Windows Live"/>
  <p188:author id="{7E1A0B9E-0C2F-1455-9A5B-124370CFDCF0}" name="Albanna, Sara (CDC/GHC/DGHP)" initials="AS(" userId="S::uic6@cdc.gov::66ccce23-a100-40f3-9ea6-11e572d3e19a" providerId="AD"/>
  <p188:author id="{D71DB8A5-77F4-3016-5A88-EDAC4D4F1636}" name="Yard, Ellen E. (CDC/DDPHSIS/CGH/DGHP)" initials="YEE(" userId="S::IGF8@cdc.gov::19c9ef13-1d29-41fa-9fd7-59de21a7a375" providerId="AD"/>
  <p188:author id="{B692A5F4-97DE-BB51-F96B-B9FECA0E4692}" name="Guerra, Marta (CDC/DDPHSIS/CGH/DGHP)" initials="GM(" userId="S::hzg4@cdc.gov::d7d9e8b8-b328-4938-bdb6-031756c4f4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20C"/>
    <a:srgbClr val="C5E0B4"/>
    <a:srgbClr val="F7941D"/>
    <a:srgbClr val="0065A4"/>
    <a:srgbClr val="909C9C"/>
    <a:srgbClr val="005808"/>
    <a:srgbClr val="33CC33"/>
    <a:srgbClr val="66FF66"/>
    <a:srgbClr val="CC0000"/>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76543" autoAdjust="0"/>
  </p:normalViewPr>
  <p:slideViewPr>
    <p:cSldViewPr snapToGrid="0">
      <p:cViewPr varScale="1">
        <p:scale>
          <a:sx n="53" d="100"/>
          <a:sy n="53" d="100"/>
        </p:scale>
        <p:origin x="1084" y="44"/>
      </p:cViewPr>
      <p:guideLst>
        <p:guide orient="horz" pos="816"/>
        <p:guide pos="1280"/>
      </p:guideLst>
    </p:cSldViewPr>
  </p:slideViewPr>
  <p:notesTextViewPr>
    <p:cViewPr>
      <p:scale>
        <a:sx n="1" d="1"/>
        <a:sy n="1" d="1"/>
      </p:scale>
      <p:origin x="0" y="0"/>
    </p:cViewPr>
  </p:notesText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handoutMaster" Target="handoutMasters/handoutMaster1.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Recolher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err="1">
              <a:solidFill>
                <a:schemeClr val="tx1"/>
              </a:solidFill>
              <a:latin typeface="+mn-lt"/>
            </a:rPr>
            <a:t>Detectar</a:t>
          </a:r>
          <a:r>
            <a:rPr lang="en-US" sz="2800" b="1" dirty="0">
              <a:solidFill>
                <a:schemeClr val="tx1"/>
              </a:solidFill>
              <a:latin typeface="+mn-lt"/>
            </a:rPr>
            <a:t>, </a:t>
          </a:r>
          <a:r>
            <a:rPr lang="en-US" sz="2800" b="1" dirty="0" err="1">
              <a:solidFill>
                <a:schemeClr val="tx1"/>
              </a:solidFill>
              <a:latin typeface="+mn-lt"/>
            </a:rPr>
            <a:t>diagnosticar</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01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4422"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1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err="1">
              <a:solidFill>
                <a:schemeClr val="tx1"/>
              </a:solidFill>
              <a:latin typeface="+mn-lt"/>
            </a:rPr>
            <a:t>Detectar</a:t>
          </a:r>
          <a:r>
            <a:rPr lang="en-US" sz="2800" b="1" dirty="0">
              <a:solidFill>
                <a:schemeClr val="tx1"/>
              </a:solidFill>
              <a:latin typeface="+mn-lt"/>
            </a:rPr>
            <a:t>, </a:t>
          </a:r>
          <a:r>
            <a:rPr lang="en-US" sz="2800" b="1" dirty="0" err="1">
              <a:solidFill>
                <a:schemeClr val="tx1"/>
              </a:solidFill>
              <a:latin typeface="+mn-lt"/>
            </a:rPr>
            <a:t>diagnosticar</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01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4422"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1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err="1">
              <a:solidFill>
                <a:schemeClr val="tx1"/>
              </a:solidFill>
              <a:latin typeface="+mn-lt"/>
            </a:rPr>
            <a:t>Detectar</a:t>
          </a:r>
          <a:r>
            <a:rPr lang="en-US" sz="2800" b="1" dirty="0">
              <a:solidFill>
                <a:schemeClr val="tx1"/>
              </a:solidFill>
              <a:latin typeface="+mn-lt"/>
            </a:rPr>
            <a:t>, </a:t>
          </a:r>
          <a:r>
            <a:rPr lang="en-US" sz="2800" b="1" dirty="0" err="1">
              <a:solidFill>
                <a:schemeClr val="tx1"/>
              </a:solidFill>
              <a:latin typeface="+mn-lt"/>
            </a:rPr>
            <a:t>diagnosticar</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01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4422"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1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1600" b="1" dirty="0" err="1">
              <a:solidFill>
                <a:schemeClr val="tx1"/>
              </a:solidFill>
              <a:latin typeface="+mn-lt"/>
            </a:rPr>
            <a:t>Detectar</a:t>
          </a:r>
          <a:r>
            <a:rPr lang="en-US" sz="1600" b="1" dirty="0">
              <a:solidFill>
                <a:schemeClr val="tx1"/>
              </a:solidFill>
              <a:latin typeface="+mn-lt"/>
            </a:rPr>
            <a:t>, </a:t>
          </a:r>
          <a:r>
            <a:rPr lang="en-US" sz="1600" b="1" dirty="0" err="1">
              <a:solidFill>
                <a:schemeClr val="tx1"/>
              </a:solidFill>
              <a:latin typeface="+mn-lt"/>
            </a:rPr>
            <a:t>diagnosticar</a:t>
          </a:r>
          <a:endParaRPr lang="en-US" sz="1600" b="1" dirty="0">
            <a:solidFill>
              <a:schemeClr val="tx1"/>
            </a:solidFill>
            <a:latin typeface="+mn-lt"/>
          </a:endParaRPr>
        </a:p>
      </dgm:t>
    </dgm:pt>
    <dgm:pt modelId="{FB260FCA-968B-4532-B7C0-C7E4458DAA50}" type="parTrans" cxnId="{03E7EA8F-C6C9-4D96-85BC-5402EDBD62F6}">
      <dgm:prSet/>
      <dgm:spPr/>
      <dgm:t>
        <a:bodyPr/>
        <a:lstStyle/>
        <a:p>
          <a:endParaRPr lang="en-US" sz="1600"/>
        </a:p>
      </dgm:t>
    </dgm:pt>
    <dgm:pt modelId="{9EFDDFF1-2279-486B-9F12-EA5F590C8C00}" type="sibTrans" cxnId="{03E7EA8F-C6C9-4D96-85BC-5402EDBD62F6}">
      <dgm:prSet/>
      <dgm:spPr>
        <a:solidFill>
          <a:srgbClr val="00943B"/>
        </a:solidFill>
        <a:ln>
          <a:noFill/>
        </a:ln>
      </dgm:spPr>
      <dgm:t>
        <a:bodyPr/>
        <a:lstStyle/>
        <a:p>
          <a:endParaRPr lang="en-US" sz="1600"/>
        </a:p>
      </dgm:t>
    </dgm:pt>
    <dgm:pt modelId="{C93BFA43-C0F0-4D8C-8530-4A21A2D3204E}">
      <dgm:prSet phldrT="[Text]" custT="1"/>
      <dgm:spPr>
        <a:solidFill>
          <a:schemeClr val="bg1"/>
        </a:solidFill>
        <a:ln w="28575">
          <a:solidFill>
            <a:schemeClr val="tx1"/>
          </a:solidFill>
        </a:ln>
      </dgm:spPr>
      <dgm:t>
        <a:bodyPr/>
        <a:lstStyle/>
        <a:p>
          <a:r>
            <a:rPr lang="en-US" sz="1600" b="1" dirty="0" err="1">
              <a:solidFill>
                <a:schemeClr val="tx1"/>
              </a:solidFill>
              <a:latin typeface="+mn-lt"/>
            </a:rPr>
            <a:t>Coletar</a:t>
          </a:r>
          <a:endParaRPr lang="en-US" sz="1600" b="1" dirty="0">
            <a:solidFill>
              <a:schemeClr val="tx1"/>
            </a:solidFill>
            <a:latin typeface="+mn-lt"/>
          </a:endParaRPr>
        </a:p>
      </dgm:t>
    </dgm:pt>
    <dgm:pt modelId="{9765D9CD-EF3A-452D-9EA9-5487042B2018}" type="parTrans" cxnId="{7AE24D85-6EBC-4169-9E2B-3D31F5DD533C}">
      <dgm:prSet/>
      <dgm:spPr/>
      <dgm:t>
        <a:bodyPr/>
        <a:lstStyle/>
        <a:p>
          <a:endParaRPr lang="en-US" sz="1600"/>
        </a:p>
      </dgm:t>
    </dgm:pt>
    <dgm:pt modelId="{14C6ACC0-9A20-4A31-9323-11A5312A8790}" type="sibTrans" cxnId="{7AE24D85-6EBC-4169-9E2B-3D31F5DD533C}">
      <dgm:prSet/>
      <dgm:spPr/>
      <dgm:t>
        <a:bodyPr/>
        <a:lstStyle/>
        <a:p>
          <a:endParaRPr lang="en-US" sz="1600"/>
        </a:p>
      </dgm:t>
    </dgm:pt>
    <dgm:pt modelId="{FA237A2E-C526-4388-8C57-CACFFBE14482}">
      <dgm:prSet phldrT="[Text]" custT="1"/>
      <dgm:spPr>
        <a:solidFill>
          <a:schemeClr val="bg1"/>
        </a:solidFill>
        <a:ln w="28575">
          <a:solidFill>
            <a:schemeClr val="tx1"/>
          </a:solidFill>
        </a:ln>
      </dgm:spPr>
      <dgm:t>
        <a:bodyPr/>
        <a:lstStyle/>
        <a:p>
          <a:r>
            <a:rPr lang="en-US" sz="1600" b="1">
              <a:solidFill>
                <a:schemeClr val="tx1"/>
              </a:solidFill>
              <a:latin typeface="+mn-lt"/>
            </a:rPr>
            <a:t>Compilar, analisar</a:t>
          </a:r>
        </a:p>
      </dgm:t>
    </dgm:pt>
    <dgm:pt modelId="{BE914DF7-8329-4ABF-A71E-F5D40D6578C3}" type="parTrans" cxnId="{BC2F50EA-991E-4C55-A67A-F74585DC2A48}">
      <dgm:prSet/>
      <dgm:spPr/>
      <dgm:t>
        <a:bodyPr/>
        <a:lstStyle/>
        <a:p>
          <a:endParaRPr lang="en-US" sz="1600"/>
        </a:p>
      </dgm:t>
    </dgm:pt>
    <dgm:pt modelId="{CF168877-46ED-4EF8-A595-769BD9638DF0}" type="sibTrans" cxnId="{BC2F50EA-991E-4C55-A67A-F74585DC2A48}">
      <dgm:prSet/>
      <dgm:spPr/>
      <dgm:t>
        <a:bodyPr/>
        <a:lstStyle/>
        <a:p>
          <a:endParaRPr lang="en-US" sz="1600"/>
        </a:p>
      </dgm:t>
    </dgm:pt>
    <dgm:pt modelId="{E92DDBA3-7A28-46DA-913C-765734FDD153}">
      <dgm:prSet phldrT="[Text]" custT="1"/>
      <dgm:spPr>
        <a:solidFill>
          <a:schemeClr val="bg1"/>
        </a:solidFill>
        <a:ln w="28575">
          <a:solidFill>
            <a:schemeClr val="tx1"/>
          </a:solidFill>
        </a:ln>
      </dgm:spPr>
      <dgm:t>
        <a:bodyPr/>
        <a:lstStyle/>
        <a:p>
          <a:r>
            <a:rPr lang="en-US" sz="1600" b="1">
              <a:solidFill>
                <a:schemeClr val="tx1"/>
              </a:solidFill>
              <a:latin typeface="+mn-lt"/>
            </a:rPr>
            <a:t>Interpretar</a:t>
          </a:r>
        </a:p>
      </dgm:t>
    </dgm:pt>
    <dgm:pt modelId="{2B45E9E5-D7FF-4F92-8BFA-4D32B0F2927B}" type="parTrans" cxnId="{C950ED09-DF7C-4709-9E02-15921BEDBFF3}">
      <dgm:prSet/>
      <dgm:spPr/>
      <dgm:t>
        <a:bodyPr/>
        <a:lstStyle/>
        <a:p>
          <a:endParaRPr lang="en-US" sz="1600"/>
        </a:p>
      </dgm:t>
    </dgm:pt>
    <dgm:pt modelId="{6068EEB7-7E6E-427F-9467-3C9735AE205D}" type="sibTrans" cxnId="{C950ED09-DF7C-4709-9E02-15921BEDBFF3}">
      <dgm:prSet/>
      <dgm:spPr/>
      <dgm:t>
        <a:bodyPr/>
        <a:lstStyle/>
        <a:p>
          <a:endParaRPr lang="en-US" sz="1600"/>
        </a:p>
      </dgm:t>
    </dgm:pt>
    <dgm:pt modelId="{C7EE9216-F411-4BAB-897B-D2E3D4AA3C70}">
      <dgm:prSet phldrT="[Text]" custT="1"/>
      <dgm:spPr>
        <a:solidFill>
          <a:schemeClr val="bg1"/>
        </a:solidFill>
        <a:ln w="28575">
          <a:solidFill>
            <a:schemeClr val="tx1"/>
          </a:solidFill>
        </a:ln>
      </dgm:spPr>
      <dgm:t>
        <a:bodyPr/>
        <a:lstStyle/>
        <a:p>
          <a:r>
            <a:rPr lang="en-US" sz="1600" b="1">
              <a:solidFill>
                <a:schemeClr val="tx1"/>
              </a:solidFill>
              <a:latin typeface="+mn-lt"/>
            </a:rPr>
            <a:t>Tomar medidas</a:t>
          </a:r>
        </a:p>
      </dgm:t>
    </dgm:pt>
    <dgm:pt modelId="{FA231D2B-1989-4D30-A8FE-ABEC0F278957}" type="parTrans" cxnId="{963EB135-48FB-451D-BE53-FAEEEF4F717B}">
      <dgm:prSet/>
      <dgm:spPr/>
      <dgm:t>
        <a:bodyPr/>
        <a:lstStyle/>
        <a:p>
          <a:endParaRPr lang="en-US" sz="1600"/>
        </a:p>
      </dgm:t>
    </dgm:pt>
    <dgm:pt modelId="{BE80A37D-3C75-4FC8-9768-AAD4ADC8664A}" type="sibTrans" cxnId="{963EB135-48FB-451D-BE53-FAEEEF4F717B}">
      <dgm:prSet/>
      <dgm:spPr/>
      <dgm:t>
        <a:bodyPr/>
        <a:lstStyle/>
        <a:p>
          <a:endParaRPr lang="en-US" sz="1600"/>
        </a:p>
      </dgm:t>
    </dgm:pt>
    <dgm:pt modelId="{26DB14CD-EFE5-45C5-BA9B-0741D9AB0491}">
      <dgm:prSet phldrT="[Text]" custT="1"/>
      <dgm:spPr>
        <a:solidFill>
          <a:schemeClr val="bg1"/>
        </a:solidFill>
        <a:ln w="28575">
          <a:solidFill>
            <a:schemeClr val="tx1"/>
          </a:solidFill>
        </a:ln>
      </dgm:spPr>
      <dgm:t>
        <a:bodyPr/>
        <a:lstStyle/>
        <a:p>
          <a:r>
            <a:rPr lang="en-US" sz="1600" b="1">
              <a:solidFill>
                <a:schemeClr val="tx1"/>
              </a:solidFill>
              <a:latin typeface="+mn-lt"/>
            </a:rPr>
            <a:t>Comunicar</a:t>
          </a:r>
        </a:p>
      </dgm:t>
    </dgm:pt>
    <dgm:pt modelId="{12DAC2CD-BDDF-46C6-B789-4ADD0ABFB623}" type="parTrans" cxnId="{CAE0F8CE-9B0D-443D-A2DE-F50A01F0FBEC}">
      <dgm:prSet/>
      <dgm:spPr/>
      <dgm:t>
        <a:bodyPr/>
        <a:lstStyle/>
        <a:p>
          <a:endParaRPr lang="en-US" sz="1600"/>
        </a:p>
      </dgm:t>
    </dgm:pt>
    <dgm:pt modelId="{D2B9AB04-9D0E-4FE8-BD3C-D4052D46AA6F}" type="sibTrans" cxnId="{CAE0F8CE-9B0D-443D-A2DE-F50A01F0FBEC}">
      <dgm:prSet/>
      <dgm:spPr/>
      <dgm:t>
        <a:bodyPr/>
        <a:lstStyle/>
        <a:p>
          <a:endParaRPr lang="en-US" sz="1600"/>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48109">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14690"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628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Detetar, Diagnosticar</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Recolher</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Interpretar</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0082" y="-212333"/>
          <a:ext cx="7267426" cy="4909295"/>
        </a:xfrm>
        <a:prstGeom prst="circularArrow">
          <a:avLst>
            <a:gd name="adj1" fmla="val 5274"/>
            <a:gd name="adj2" fmla="val 312630"/>
            <a:gd name="adj3" fmla="val 13516107"/>
            <a:gd name="adj4" fmla="val 17557495"/>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61716" y="1619"/>
          <a:ext cx="258415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Detectar</a:t>
          </a:r>
          <a:r>
            <a:rPr lang="en-US" sz="2800" b="1" kern="1200" dirty="0">
              <a:solidFill>
                <a:schemeClr val="tx1"/>
              </a:solidFill>
              <a:latin typeface="+mn-lt"/>
            </a:rPr>
            <a:t>, </a:t>
          </a:r>
          <a:r>
            <a:rPr lang="en-US" sz="2800" b="1" kern="1200" dirty="0" err="1">
              <a:solidFill>
                <a:schemeClr val="tx1"/>
              </a:solidFill>
              <a:latin typeface="+mn-lt"/>
            </a:rPr>
            <a:t>diagnosticar</a:t>
          </a:r>
          <a:endParaRPr lang="en-US" sz="2800" b="1" kern="1200" dirty="0">
            <a:solidFill>
              <a:schemeClr val="tx1"/>
            </a:solidFill>
            <a:latin typeface="+mn-lt"/>
          </a:endParaRPr>
        </a:p>
      </dsp:txBody>
      <dsp:txXfrm>
        <a:off x="3807752" y="47655"/>
        <a:ext cx="2492087" cy="850976"/>
      </dsp:txXfrm>
    </dsp:sp>
    <dsp:sp modelId="{1695DC22-9A36-4B48-AEFF-7E4FDFC1713F}">
      <dsp:nvSpPr>
        <dsp:cNvPr id="0" name=""/>
        <dsp:cNvSpPr/>
      </dsp:nvSpPr>
      <dsp:spPr>
        <a:xfrm>
          <a:off x="6980344"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26380" y="974944"/>
        <a:ext cx="1794024" cy="850976"/>
      </dsp:txXfrm>
    </dsp:sp>
    <dsp:sp modelId="{07166AA7-B419-46BE-8707-58768C01B0F0}">
      <dsp:nvSpPr>
        <dsp:cNvPr id="0" name=""/>
        <dsp:cNvSpPr/>
      </dsp:nvSpPr>
      <dsp:spPr>
        <a:xfrm>
          <a:off x="6877894" y="2986004"/>
          <a:ext cx="196949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23930" y="3032040"/>
        <a:ext cx="1877427" cy="850976"/>
      </dsp:txXfrm>
    </dsp:sp>
    <dsp:sp modelId="{03ED3239-7976-43C1-9470-0A426C83A8ED}">
      <dsp:nvSpPr>
        <dsp:cNvPr id="0" name=""/>
        <dsp:cNvSpPr/>
      </dsp:nvSpPr>
      <dsp:spPr>
        <a:xfrm>
          <a:off x="4073431" y="3986440"/>
          <a:ext cx="209379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19467" y="4032476"/>
        <a:ext cx="2001721" cy="850976"/>
      </dsp:txXfrm>
    </dsp:sp>
    <dsp:sp modelId="{CB7BE2BC-AC16-42C7-9D95-B7BD321D88D7}">
      <dsp:nvSpPr>
        <dsp:cNvPr id="0" name=""/>
        <dsp:cNvSpPr/>
      </dsp:nvSpPr>
      <dsp:spPr>
        <a:xfrm>
          <a:off x="712705"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58741" y="3074634"/>
        <a:ext cx="2633035" cy="850976"/>
      </dsp:txXfrm>
    </dsp:sp>
    <dsp:sp modelId="{74BED3F0-1F3F-4B93-9710-4F13C5417E70}">
      <dsp:nvSpPr>
        <dsp:cNvPr id="0" name=""/>
        <dsp:cNvSpPr/>
      </dsp:nvSpPr>
      <dsp:spPr>
        <a:xfrm>
          <a:off x="650345"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696381" y="974946"/>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0082" y="-212333"/>
          <a:ext cx="7267426" cy="4909295"/>
        </a:xfrm>
        <a:prstGeom prst="circularArrow">
          <a:avLst>
            <a:gd name="adj1" fmla="val 5274"/>
            <a:gd name="adj2" fmla="val 312630"/>
            <a:gd name="adj3" fmla="val 13516107"/>
            <a:gd name="adj4" fmla="val 17557495"/>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61716" y="1619"/>
          <a:ext cx="258415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Detectar</a:t>
          </a:r>
          <a:r>
            <a:rPr lang="en-US" sz="2800" b="1" kern="1200" dirty="0">
              <a:solidFill>
                <a:schemeClr val="tx1"/>
              </a:solidFill>
              <a:latin typeface="+mn-lt"/>
            </a:rPr>
            <a:t>, </a:t>
          </a:r>
          <a:r>
            <a:rPr lang="en-US" sz="2800" b="1" kern="1200" dirty="0" err="1">
              <a:solidFill>
                <a:schemeClr val="tx1"/>
              </a:solidFill>
              <a:latin typeface="+mn-lt"/>
            </a:rPr>
            <a:t>diagnosticar</a:t>
          </a:r>
          <a:endParaRPr lang="en-US" sz="2800" b="1" kern="1200" dirty="0">
            <a:solidFill>
              <a:schemeClr val="tx1"/>
            </a:solidFill>
            <a:latin typeface="+mn-lt"/>
          </a:endParaRPr>
        </a:p>
      </dsp:txBody>
      <dsp:txXfrm>
        <a:off x="3807752" y="47655"/>
        <a:ext cx="2492087" cy="850976"/>
      </dsp:txXfrm>
    </dsp:sp>
    <dsp:sp modelId="{1695DC22-9A36-4B48-AEFF-7E4FDFC1713F}">
      <dsp:nvSpPr>
        <dsp:cNvPr id="0" name=""/>
        <dsp:cNvSpPr/>
      </dsp:nvSpPr>
      <dsp:spPr>
        <a:xfrm>
          <a:off x="6980344"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26380" y="974944"/>
        <a:ext cx="1794024" cy="850976"/>
      </dsp:txXfrm>
    </dsp:sp>
    <dsp:sp modelId="{07166AA7-B419-46BE-8707-58768C01B0F0}">
      <dsp:nvSpPr>
        <dsp:cNvPr id="0" name=""/>
        <dsp:cNvSpPr/>
      </dsp:nvSpPr>
      <dsp:spPr>
        <a:xfrm>
          <a:off x="6877894" y="2986004"/>
          <a:ext cx="196949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23930" y="3032040"/>
        <a:ext cx="1877427" cy="850976"/>
      </dsp:txXfrm>
    </dsp:sp>
    <dsp:sp modelId="{03ED3239-7976-43C1-9470-0A426C83A8ED}">
      <dsp:nvSpPr>
        <dsp:cNvPr id="0" name=""/>
        <dsp:cNvSpPr/>
      </dsp:nvSpPr>
      <dsp:spPr>
        <a:xfrm>
          <a:off x="4073431" y="3986440"/>
          <a:ext cx="209379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19467" y="4032476"/>
        <a:ext cx="2001721" cy="850976"/>
      </dsp:txXfrm>
    </dsp:sp>
    <dsp:sp modelId="{CB7BE2BC-AC16-42C7-9D95-B7BD321D88D7}">
      <dsp:nvSpPr>
        <dsp:cNvPr id="0" name=""/>
        <dsp:cNvSpPr/>
      </dsp:nvSpPr>
      <dsp:spPr>
        <a:xfrm>
          <a:off x="712705"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58741" y="3074634"/>
        <a:ext cx="2633035" cy="850976"/>
      </dsp:txXfrm>
    </dsp:sp>
    <dsp:sp modelId="{74BED3F0-1F3F-4B93-9710-4F13C5417E70}">
      <dsp:nvSpPr>
        <dsp:cNvPr id="0" name=""/>
        <dsp:cNvSpPr/>
      </dsp:nvSpPr>
      <dsp:spPr>
        <a:xfrm>
          <a:off x="650345"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696381" y="974946"/>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0082" y="-212333"/>
          <a:ext cx="7267426" cy="4909295"/>
        </a:xfrm>
        <a:prstGeom prst="circularArrow">
          <a:avLst>
            <a:gd name="adj1" fmla="val 5274"/>
            <a:gd name="adj2" fmla="val 312630"/>
            <a:gd name="adj3" fmla="val 13516107"/>
            <a:gd name="adj4" fmla="val 17557495"/>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61716" y="1619"/>
          <a:ext cx="258415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Detectar</a:t>
          </a:r>
          <a:r>
            <a:rPr lang="en-US" sz="2800" b="1" kern="1200" dirty="0">
              <a:solidFill>
                <a:schemeClr val="tx1"/>
              </a:solidFill>
              <a:latin typeface="+mn-lt"/>
            </a:rPr>
            <a:t>, </a:t>
          </a:r>
          <a:r>
            <a:rPr lang="en-US" sz="2800" b="1" kern="1200" dirty="0" err="1">
              <a:solidFill>
                <a:schemeClr val="tx1"/>
              </a:solidFill>
              <a:latin typeface="+mn-lt"/>
            </a:rPr>
            <a:t>diagnosticar</a:t>
          </a:r>
          <a:endParaRPr lang="en-US" sz="2800" b="1" kern="1200" dirty="0">
            <a:solidFill>
              <a:schemeClr val="tx1"/>
            </a:solidFill>
            <a:latin typeface="+mn-lt"/>
          </a:endParaRPr>
        </a:p>
      </dsp:txBody>
      <dsp:txXfrm>
        <a:off x="3807752" y="47655"/>
        <a:ext cx="2492087" cy="850976"/>
      </dsp:txXfrm>
    </dsp:sp>
    <dsp:sp modelId="{1695DC22-9A36-4B48-AEFF-7E4FDFC1713F}">
      <dsp:nvSpPr>
        <dsp:cNvPr id="0" name=""/>
        <dsp:cNvSpPr/>
      </dsp:nvSpPr>
      <dsp:spPr>
        <a:xfrm>
          <a:off x="6980344"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26380" y="974944"/>
        <a:ext cx="1794024" cy="850976"/>
      </dsp:txXfrm>
    </dsp:sp>
    <dsp:sp modelId="{07166AA7-B419-46BE-8707-58768C01B0F0}">
      <dsp:nvSpPr>
        <dsp:cNvPr id="0" name=""/>
        <dsp:cNvSpPr/>
      </dsp:nvSpPr>
      <dsp:spPr>
        <a:xfrm>
          <a:off x="6877894" y="2986004"/>
          <a:ext cx="196949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23930" y="3032040"/>
        <a:ext cx="1877427" cy="850976"/>
      </dsp:txXfrm>
    </dsp:sp>
    <dsp:sp modelId="{03ED3239-7976-43C1-9470-0A426C83A8ED}">
      <dsp:nvSpPr>
        <dsp:cNvPr id="0" name=""/>
        <dsp:cNvSpPr/>
      </dsp:nvSpPr>
      <dsp:spPr>
        <a:xfrm>
          <a:off x="4073431" y="3986440"/>
          <a:ext cx="209379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19467" y="4032476"/>
        <a:ext cx="2001721" cy="850976"/>
      </dsp:txXfrm>
    </dsp:sp>
    <dsp:sp modelId="{CB7BE2BC-AC16-42C7-9D95-B7BD321D88D7}">
      <dsp:nvSpPr>
        <dsp:cNvPr id="0" name=""/>
        <dsp:cNvSpPr/>
      </dsp:nvSpPr>
      <dsp:spPr>
        <a:xfrm>
          <a:off x="712705"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58741" y="3074634"/>
        <a:ext cx="2633035" cy="850976"/>
      </dsp:txXfrm>
    </dsp:sp>
    <dsp:sp modelId="{74BED3F0-1F3F-4B93-9710-4F13C5417E70}">
      <dsp:nvSpPr>
        <dsp:cNvPr id="0" name=""/>
        <dsp:cNvSpPr/>
      </dsp:nvSpPr>
      <dsp:spPr>
        <a:xfrm>
          <a:off x="650345"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696381" y="974946"/>
        <a:ext cx="2127486" cy="8509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395826" y="-159133"/>
          <a:ext cx="4407214" cy="2977163"/>
        </a:xfrm>
        <a:prstGeom prst="circularArrow">
          <a:avLst>
            <a:gd name="adj1" fmla="val 5274"/>
            <a:gd name="adj2" fmla="val 312630"/>
            <a:gd name="adj3" fmla="val 13435064"/>
            <a:gd name="adj4" fmla="val 17608486"/>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1792644" y="1555"/>
          <a:ext cx="1613578" cy="544726"/>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err="1">
              <a:solidFill>
                <a:schemeClr val="tx1"/>
              </a:solidFill>
              <a:latin typeface="+mn-lt"/>
            </a:rPr>
            <a:t>Detectar</a:t>
          </a:r>
          <a:r>
            <a:rPr lang="en-US" sz="1600" b="1" kern="1200" dirty="0">
              <a:solidFill>
                <a:schemeClr val="tx1"/>
              </a:solidFill>
              <a:latin typeface="+mn-lt"/>
            </a:rPr>
            <a:t>, </a:t>
          </a:r>
          <a:r>
            <a:rPr lang="en-US" sz="1600" b="1" kern="1200" dirty="0" err="1">
              <a:solidFill>
                <a:schemeClr val="tx1"/>
              </a:solidFill>
              <a:latin typeface="+mn-lt"/>
            </a:rPr>
            <a:t>diagnosticar</a:t>
          </a:r>
          <a:endParaRPr lang="en-US" sz="1600" b="1" kern="1200" dirty="0">
            <a:solidFill>
              <a:schemeClr val="tx1"/>
            </a:solidFill>
            <a:latin typeface="+mn-lt"/>
          </a:endParaRPr>
        </a:p>
      </dsp:txBody>
      <dsp:txXfrm>
        <a:off x="1819235" y="28146"/>
        <a:ext cx="1560396" cy="491544"/>
      </dsp:txXfrm>
    </dsp:sp>
    <dsp:sp modelId="{1695DC22-9A36-4B48-AEFF-7E4FDFC1713F}">
      <dsp:nvSpPr>
        <dsp:cNvPr id="0" name=""/>
        <dsp:cNvSpPr/>
      </dsp:nvSpPr>
      <dsp:spPr>
        <a:xfrm>
          <a:off x="3794927" y="563895"/>
          <a:ext cx="1089453" cy="544726"/>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err="1">
              <a:solidFill>
                <a:schemeClr val="tx1"/>
              </a:solidFill>
              <a:latin typeface="+mn-lt"/>
            </a:rPr>
            <a:t>Coletar</a:t>
          </a:r>
          <a:endParaRPr lang="en-US" sz="1600" b="1" kern="1200" dirty="0">
            <a:solidFill>
              <a:schemeClr val="tx1"/>
            </a:solidFill>
            <a:latin typeface="+mn-lt"/>
          </a:endParaRPr>
        </a:p>
      </dsp:txBody>
      <dsp:txXfrm>
        <a:off x="3821518" y="590486"/>
        <a:ext cx="1036271" cy="491544"/>
      </dsp:txXfrm>
    </dsp:sp>
    <dsp:sp modelId="{07166AA7-B419-46BE-8707-58768C01B0F0}">
      <dsp:nvSpPr>
        <dsp:cNvPr id="0" name=""/>
        <dsp:cNvSpPr/>
      </dsp:nvSpPr>
      <dsp:spPr>
        <a:xfrm>
          <a:off x="3678067" y="1811387"/>
          <a:ext cx="1249494" cy="544726"/>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tx1"/>
              </a:solidFill>
              <a:latin typeface="+mn-lt"/>
            </a:rPr>
            <a:t>Compilar, analisar</a:t>
          </a:r>
        </a:p>
      </dsp:txBody>
      <dsp:txXfrm>
        <a:off x="3704658" y="1837978"/>
        <a:ext cx="1196312" cy="491544"/>
      </dsp:txXfrm>
    </dsp:sp>
    <dsp:sp modelId="{03ED3239-7976-43C1-9470-0A426C83A8ED}">
      <dsp:nvSpPr>
        <dsp:cNvPr id="0" name=""/>
        <dsp:cNvSpPr/>
      </dsp:nvSpPr>
      <dsp:spPr>
        <a:xfrm>
          <a:off x="2006329" y="2418206"/>
          <a:ext cx="1266903" cy="544726"/>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tx1"/>
              </a:solidFill>
              <a:latin typeface="+mn-lt"/>
            </a:rPr>
            <a:t>Interpretar</a:t>
          </a:r>
        </a:p>
      </dsp:txBody>
      <dsp:txXfrm>
        <a:off x="2032920" y="2444797"/>
        <a:ext cx="1213721" cy="491544"/>
      </dsp:txXfrm>
    </dsp:sp>
    <dsp:sp modelId="{CB7BE2BC-AC16-42C7-9D95-B7BD321D88D7}">
      <dsp:nvSpPr>
        <dsp:cNvPr id="0" name=""/>
        <dsp:cNvSpPr/>
      </dsp:nvSpPr>
      <dsp:spPr>
        <a:xfrm>
          <a:off x="6104" y="1837218"/>
          <a:ext cx="1574086" cy="544726"/>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tx1"/>
              </a:solidFill>
              <a:latin typeface="+mn-lt"/>
            </a:rPr>
            <a:t>Comunicar</a:t>
          </a:r>
        </a:p>
      </dsp:txBody>
      <dsp:txXfrm>
        <a:off x="32695" y="1863809"/>
        <a:ext cx="1520904" cy="491544"/>
      </dsp:txXfrm>
    </dsp:sp>
    <dsp:sp modelId="{74BED3F0-1F3F-4B93-9710-4F13C5417E70}">
      <dsp:nvSpPr>
        <dsp:cNvPr id="0" name=""/>
        <dsp:cNvSpPr/>
      </dsp:nvSpPr>
      <dsp:spPr>
        <a:xfrm>
          <a:off x="0" y="563896"/>
          <a:ext cx="1282068" cy="544726"/>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a:solidFill>
                <a:schemeClr val="tx1"/>
              </a:solidFill>
              <a:latin typeface="+mn-lt"/>
            </a:rPr>
            <a:t>Tomar medidas</a:t>
          </a:r>
        </a:p>
      </dsp:txBody>
      <dsp:txXfrm>
        <a:off x="26591" y="590487"/>
        <a:ext cx="1228886" cy="491544"/>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12902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r>
              <a:rPr lang="en-US"/>
              <a:t>2/28/2020</a:t>
            </a:r>
          </a:p>
        </p:txBody>
      </p:sp>
      <p:sp>
        <p:nvSpPr>
          <p:cNvPr id="129028" name="Rectangle 4"/>
          <p:cNvSpPr>
            <a:spLocks noGrp="1" noChangeArrowheads="1"/>
          </p:cNvSpPr>
          <p:nvPr>
            <p:ph type="ftr" sz="quarter" idx="2"/>
          </p:nvPr>
        </p:nvSpPr>
        <p:spPr bwMode="auto">
          <a:xfrm>
            <a:off x="0" y="8829675"/>
            <a:ext cx="5105400"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r>
              <a:rPr lang="en-US" altLang="en-US"/>
              <a:t>FETPF2.0_f10_</a:t>
            </a:r>
            <a:r>
              <a:rPr lang="en-US"/>
              <a:t>Monitor</a:t>
            </a:r>
            <a:r>
              <a:rPr lang="en-US" altLang="en-US"/>
              <a:t>_PPT_2020-02.pptx</a:t>
            </a:r>
            <a:endParaRPr lang="en-US"/>
          </a:p>
        </p:txBody>
      </p:sp>
      <p:sp>
        <p:nvSpPr>
          <p:cNvPr id="129029" name="Rectangle 5"/>
          <p:cNvSpPr>
            <a:spLocks noGrp="1" noChangeArrowheads="1"/>
          </p:cNvSpPr>
          <p:nvPr>
            <p:ph type="sldNum" sz="quarter" idx="3"/>
          </p:nvPr>
        </p:nvSpPr>
        <p:spPr bwMode="auto">
          <a:xfrm>
            <a:off x="5562600" y="8829675"/>
            <a:ext cx="1446213"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1E284C8D-8C70-4E28-9F82-97EE1B23B9F4}" type="slidenum">
              <a:rPr lang="en-US" altLang="en-US"/>
              <a:pPr>
                <a:defRPr/>
              </a:pPr>
              <a:t>‹#›</a:t>
            </a:fld>
            <a:endParaRPr lang="en-US" altLang="en-US"/>
          </a:p>
        </p:txBody>
      </p:sp>
    </p:spTree>
    <p:extLst>
      <p:ext uri="{BB962C8B-B14F-4D97-AF65-F5344CB8AC3E}">
        <p14:creationId xmlns:p14="http://schemas.microsoft.com/office/powerpoint/2010/main" val="41361927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2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endParaRPr lang="en-US"/>
          </a:p>
        </p:txBody>
      </p:sp>
      <p:sp>
        <p:nvSpPr>
          <p:cNvPr id="18436" name="Rectangle 4"/>
          <p:cNvSpPr>
            <a:spLocks noGrp="1" noRot="1" noChangeAspect="1" noChangeArrowheads="1" noTextEdit="1"/>
          </p:cNvSpPr>
          <p:nvPr>
            <p:ph type="sldImg" idx="2"/>
          </p:nvPr>
        </p:nvSpPr>
        <p:spPr bwMode="auto">
          <a:xfrm>
            <a:off x="409575" y="698500"/>
            <a:ext cx="6192838" cy="3484563"/>
          </a:xfrm>
          <a:prstGeom prst="rect">
            <a:avLst/>
          </a:prstGeom>
          <a:noFill/>
          <a:ln w="9525">
            <a:solidFill>
              <a:srgbClr val="000000"/>
            </a:solidFill>
            <a:miter lim="800000"/>
            <a:headEnd/>
            <a:tailEnd/>
          </a:ln>
          <a:extLst>
            <a:ext uri="{909E8E84-426E-40dd-AFC4-6F175D3DCCD1}">
              <a14:hiddenFill xmlns:a14="http://schemas.microsoft.com/office/drawing/2010/main" xmlns:p14="http://schemas.microsoft.com/office/powerpoint/2010/main" xmlns="">
                <a:solidFill>
                  <a:srgbClr val="FFFFFF"/>
                </a:solidFill>
              </a14:hiddenFill>
            </a:ext>
          </a:extLst>
        </p:spPr>
      </p:sp>
      <p:sp>
        <p:nvSpPr>
          <p:cNvPr id="26629"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p>
            <a:pPr lvl="0"/>
            <a:r>
              <a:rPr lang="en-US" noProof="0"/>
              <a:t>Clique para editar os estilos de texto principal</a:t>
            </a:r>
          </a:p>
          <a:p>
            <a:pPr lvl="1"/>
            <a:r>
              <a:rPr lang="en-US" noProof="0"/>
              <a:t>Segundo nível</a:t>
            </a:r>
          </a:p>
          <a:p>
            <a:pPr lvl="2"/>
            <a:r>
              <a:rPr lang="en-US" noProof="0"/>
              <a:t>Terceiro nível</a:t>
            </a:r>
          </a:p>
          <a:p>
            <a:pPr lvl="3"/>
            <a:r>
              <a:rPr lang="en-US" noProof="0"/>
              <a:t>Quarto nível</a:t>
            </a:r>
          </a:p>
          <a:p>
            <a:pPr lvl="4"/>
            <a:r>
              <a:rPr lang="en-US" noProof="0"/>
              <a:t>Quinto nível</a:t>
            </a:r>
          </a:p>
        </p:txBody>
      </p:sp>
      <p:sp>
        <p:nvSpPr>
          <p:cNvPr id="2663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3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F5F56037-6788-433A-A7B1-BC071E3268D5}" type="slidenum">
              <a:rPr lang="en-US" altLang="en-US"/>
              <a:t>‹#›</a:t>
            </a:fld>
            <a:endParaRPr lang="en-US" altLang="en-US"/>
          </a:p>
        </p:txBody>
      </p:sp>
    </p:spTree>
    <p:extLst>
      <p:ext uri="{BB962C8B-B14F-4D97-AF65-F5344CB8AC3E}">
        <p14:creationId xmlns:p14="http://schemas.microsoft.com/office/powerpoint/2010/main" val="119383241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a:xfrm>
            <a:off x="409575" y="698500"/>
            <a:ext cx="6192838" cy="3484563"/>
          </a:xfrm>
          <a:ln/>
        </p:spPr>
      </p:sp>
      <p:sp>
        <p:nvSpPr>
          <p:cNvPr id="21507" name="Notes Placeholder 2"/>
          <p:cNvSpPr>
            <a:spLocks noGrp="1"/>
          </p:cNvSpPr>
          <p:nvPr>
            <p:ph type="body" idx="1"/>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0" marR="0" lvl="0" indent="0" algn="l" defTabSz="914400" rtl="0" eaLnBrk="0" fontAlgn="base" latinLnBrk="0" hangingPunct="0">
              <a:lnSpc>
                <a:spcPct val="100000"/>
              </a:lnSpc>
              <a:spcBef>
                <a:spcPts val="1200"/>
              </a:spcBef>
              <a:spcAft>
                <a:spcPts val="600"/>
              </a:spcAft>
              <a:buClrTx/>
              <a:buSzTx/>
              <a:buFontTx/>
              <a:buNone/>
              <a:tabLst/>
              <a:defRPr/>
            </a:pPr>
            <a:r>
              <a:rPr lang="en-US" sz="1200" b="1" dirty="0">
                <a:effectLst/>
                <a:latin typeface="Arial" panose="020B0604020202020204" pitchFamily="34" charset="0"/>
                <a:cs typeface="Arial" panose="020B0604020202020204" pitchFamily="34" charset="0"/>
              </a:rPr>
              <a:t>Notas do instrutor:</a:t>
            </a:r>
          </a:p>
          <a:p>
            <a:pPr marL="171450" marR="0" indent="-171450">
              <a:lnSpc>
                <a:spcPct val="115000"/>
              </a:lnSpc>
              <a:spcBef>
                <a:spcPts val="0"/>
              </a:spcBef>
              <a:spcAft>
                <a:spcPts val="1200"/>
              </a:spcAft>
              <a:buFont typeface="Wingdings" panose="05000000000000000000" pitchFamily="2" charset="2"/>
              <a:buChar char="§"/>
            </a:pPr>
            <a:endParaRPr lang="en-US" sz="1200" b="1" dirty="0">
              <a:solidFill>
                <a:schemeClr val="tx1"/>
              </a:solidFill>
              <a:effectLst/>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1200"/>
              </a:spcAft>
              <a:buClrTx/>
              <a:buSzTx/>
              <a:buFont typeface="Wingdings" panose="05000000000000000000" pitchFamily="2" charset="2"/>
              <a:buChar char="v"/>
              <a:tabLst/>
              <a:defRPr/>
            </a:pPr>
            <a:r>
              <a:rPr lang="pt-BR" sz="1200" b="0" i="1" dirty="0">
                <a:solidFill>
                  <a:srgbClr val="111111"/>
                </a:solidFill>
                <a:effectLst/>
                <a:latin typeface="Arial" panose="020B0604020202020204" pitchFamily="34" charset="0"/>
                <a:cs typeface="Arial" panose="020B0604020202020204" pitchFamily="34" charset="0"/>
              </a:rPr>
              <a:t>Sinta-se à vontade para modificar esta apresentação conforme necessário para se adequar ao seu contexto local. Se forem feitas modificações, indique:</a:t>
            </a:r>
            <a:r>
              <a:rPr lang="pt-BR" sz="1200" b="1" i="1" dirty="0">
                <a:solidFill>
                  <a:srgbClr val="111111"/>
                </a:solidFill>
                <a:effectLst/>
                <a:latin typeface="Arial" panose="020B0604020202020204" pitchFamily="34" charset="0"/>
                <a:cs typeface="Arial" panose="020B0604020202020204" pitchFamily="34" charset="0"/>
              </a:rPr>
              <a:t> "Esta apresentação foi modificada em parte da versão original do CDC" </a:t>
            </a:r>
            <a:r>
              <a:rPr lang="pt-BR" sz="1200" b="0" i="1" dirty="0">
                <a:solidFill>
                  <a:srgbClr val="111111"/>
                </a:solidFill>
                <a:effectLst/>
                <a:latin typeface="Arial" panose="020B0604020202020204" pitchFamily="34" charset="0"/>
                <a:cs typeface="Arial" panose="020B0604020202020204" pitchFamily="34" charset="0"/>
              </a:rPr>
              <a:t>neste slide.</a:t>
            </a:r>
            <a:endParaRPr lang="en-US" sz="1200" b="0" i="1" dirty="0">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en-US" sz="1200" b="1" u="sng" dirty="0">
              <a:solidFill>
                <a:schemeClr val="tx1"/>
              </a:solidFill>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solidFill>
                  <a:schemeClr val="tx1"/>
                </a:solidFill>
                <a:effectLst/>
                <a:latin typeface="Arial" panose="020B0604020202020204" pitchFamily="34" charset="0"/>
                <a:cs typeface="Arial" panose="020B0604020202020204" pitchFamily="34" charset="0"/>
              </a:rPr>
              <a:t>Dizer</a:t>
            </a:r>
            <a:r>
              <a:rPr lang="en-US" sz="1200" b="1" u="sng" dirty="0">
                <a:solidFill>
                  <a:schemeClr val="tx1"/>
                </a:solidFill>
                <a:effectLst/>
                <a:latin typeface="Arial" panose="020B0604020202020204" pitchFamily="34" charset="0"/>
                <a:cs typeface="Arial" panose="020B0604020202020204" pitchFamily="34" charset="0"/>
              </a:rPr>
              <a:t>:</a:t>
            </a:r>
            <a:r>
              <a:rPr lang="en-US" sz="1200" b="1" u="none" dirty="0">
                <a:solidFill>
                  <a:schemeClr val="tx1"/>
                </a:solidFill>
                <a:effectLst/>
                <a:latin typeface="Arial" panose="020B0604020202020204" pitchFamily="34" charset="0"/>
                <a:cs typeface="Arial" panose="020B0604020202020204" pitchFamily="34" charset="0"/>
              </a:rPr>
              <a:t> </a:t>
            </a:r>
            <a:r>
              <a:rPr lang="en-US" sz="1200" b="0" dirty="0">
                <a:solidFill>
                  <a:srgbClr val="00953A"/>
                </a:solidFill>
                <a:effectLst/>
                <a:latin typeface="Arial" panose="020B0604020202020204" pitchFamily="34" charset="0"/>
                <a:cs typeface="Arial" panose="020B0604020202020204" pitchFamily="34" charset="0"/>
              </a:rPr>
              <a:t>O título desta lição é </a:t>
            </a:r>
            <a:r>
              <a:rPr lang="en-US" sz="1200" b="0" dirty="0" err="1">
                <a:solidFill>
                  <a:srgbClr val="00953A"/>
                </a:solidFill>
                <a:effectLst/>
                <a:latin typeface="Arial" panose="020B0604020202020204" pitchFamily="34" charset="0"/>
                <a:cs typeface="Arial" panose="020B0604020202020204" pitchFamily="34" charset="0"/>
              </a:rPr>
              <a:t>monitorização</a:t>
            </a:r>
            <a:r>
              <a:rPr lang="en-US" sz="1200" b="0" dirty="0">
                <a:solidFill>
                  <a:srgbClr val="00953A"/>
                </a:solidFill>
                <a:effectLst/>
                <a:latin typeface="Arial" panose="020B0604020202020204" pitchFamily="34" charset="0"/>
                <a:cs typeface="Arial" panose="020B0604020202020204" pitchFamily="34" charset="0"/>
              </a:rPr>
              <a:t> e </a:t>
            </a:r>
            <a:r>
              <a:rPr lang="en-US" sz="1200" b="0" dirty="0" err="1">
                <a:solidFill>
                  <a:srgbClr val="00953A"/>
                </a:solidFill>
                <a:effectLst/>
                <a:latin typeface="Arial" panose="020B0604020202020204" pitchFamily="34" charset="0"/>
                <a:cs typeface="Arial" panose="020B0604020202020204" pitchFamily="34" charset="0"/>
              </a:rPr>
              <a:t>avaliação</a:t>
            </a:r>
            <a:r>
              <a:rPr lang="en-US" sz="1200" b="0" dirty="0">
                <a:solidFill>
                  <a:srgbClr val="00953A"/>
                </a:solidFill>
                <a:effectLst/>
                <a:latin typeface="Arial" panose="020B0604020202020204" pitchFamily="34" charset="0"/>
                <a:cs typeface="Arial" panose="020B0604020202020204" pitchFamily="34" charset="0"/>
              </a:rPr>
              <a:t> da vigilância. Esta lição centra-se na </a:t>
            </a:r>
            <a:r>
              <a:rPr lang="en-US" sz="1200" b="0" dirty="0" err="1">
                <a:solidFill>
                  <a:srgbClr val="00953A"/>
                </a:solidFill>
                <a:effectLst/>
                <a:latin typeface="Arial" panose="020B0604020202020204" pitchFamily="34" charset="0"/>
                <a:cs typeface="Arial" panose="020B0604020202020204" pitchFamily="34" charset="0"/>
              </a:rPr>
              <a:t>monitorização</a:t>
            </a:r>
            <a:r>
              <a:rPr lang="en-US" sz="1200" b="0" dirty="0">
                <a:solidFill>
                  <a:srgbClr val="00953A"/>
                </a:solidFill>
                <a:effectLst/>
                <a:latin typeface="Arial" panose="020B0604020202020204" pitchFamily="34" charset="0"/>
                <a:cs typeface="Arial" panose="020B0604020202020204" pitchFamily="34" charset="0"/>
              </a:rPr>
              <a:t> do seu sistema de vigilância nos serviços distritais de saúde.</a:t>
            </a:r>
            <a:endParaRPr lang="en-US" sz="1200" b="1" dirty="0">
              <a:solidFill>
                <a:srgbClr val="00953A"/>
              </a:solidFill>
              <a:effectLst/>
              <a:latin typeface="Arial" panose="020B0604020202020204" pitchFamily="34" charset="0"/>
              <a:cs typeface="Arial" panose="020B0604020202020204" pitchFamily="34" charset="0"/>
            </a:endParaRPr>
          </a:p>
          <a:p>
            <a:endParaRPr lang="en-US" altLang="en-US" dirty="0">
              <a:latin typeface="Arial" panose="020B0604020202020204" pitchFamily="34" charset="0"/>
              <a:cs typeface="Arial" panose="020B0604020202020204" pitchFamily="34" charset="0"/>
            </a:endParaRPr>
          </a:p>
        </p:txBody>
      </p:sp>
      <p:sp>
        <p:nvSpPr>
          <p:cNvPr id="21508" name="Slide Number Placeholder 3"/>
          <p:cNvSpPr>
            <a:spLocks noGrp="1"/>
          </p:cNvSpPr>
          <p:nvPr>
            <p:ph type="sldNum" sz="quarter" idx="5"/>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lvl1pPr defTabSz="930275">
              <a:defRPr>
                <a:solidFill>
                  <a:schemeClr val="tx1"/>
                </a:solidFill>
                <a:latin typeface="Courier New" panose="02070309020205020404" pitchFamily="49" charset="0"/>
                <a:cs typeface="Arial" panose="020B0604020202020204" pitchFamily="34" charset="0"/>
              </a:defRPr>
            </a:lvl1pPr>
            <a:lvl2pPr marL="742950" indent="-285750" defTabSz="930275">
              <a:defRPr>
                <a:solidFill>
                  <a:schemeClr val="tx1"/>
                </a:solidFill>
                <a:latin typeface="Courier New" panose="02070309020205020404" pitchFamily="49" charset="0"/>
                <a:cs typeface="Arial" panose="020B0604020202020204" pitchFamily="34" charset="0"/>
              </a:defRPr>
            </a:lvl2pPr>
            <a:lvl3pPr marL="1143000" indent="-228600" defTabSz="930275">
              <a:defRPr>
                <a:solidFill>
                  <a:schemeClr val="tx1"/>
                </a:solidFill>
                <a:latin typeface="Courier New" panose="02070309020205020404" pitchFamily="49" charset="0"/>
                <a:cs typeface="Arial" panose="020B0604020202020204" pitchFamily="34" charset="0"/>
              </a:defRPr>
            </a:lvl3pPr>
            <a:lvl4pPr marL="1600200" indent="-228600" defTabSz="930275">
              <a:defRPr>
                <a:solidFill>
                  <a:schemeClr val="tx1"/>
                </a:solidFill>
                <a:latin typeface="Courier New" panose="02070309020205020404" pitchFamily="49" charset="0"/>
                <a:cs typeface="Arial" panose="020B0604020202020204" pitchFamily="34" charset="0"/>
              </a:defRPr>
            </a:lvl4pPr>
            <a:lvl5pPr marL="2057400" indent="-228600" defTabSz="930275">
              <a:defRPr>
                <a:solidFill>
                  <a:schemeClr val="tx1"/>
                </a:solidFill>
                <a:latin typeface="Courier New" panose="02070309020205020404" pitchFamily="49" charset="0"/>
                <a:cs typeface="Arial" panose="020B0604020202020204" pitchFamily="34" charset="0"/>
              </a:defRPr>
            </a:lvl5pPr>
            <a:lvl6pPr marL="25146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6pPr>
            <a:lvl7pPr marL="29718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7pPr>
            <a:lvl8pPr marL="34290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8pPr>
            <a:lvl9pPr marL="3886200" indent="-228600" defTabSz="930275" eaLnBrk="0" fontAlgn="base" hangingPunct="0">
              <a:spcBef>
                <a:spcPct val="0"/>
              </a:spcBef>
              <a:spcAft>
                <a:spcPct val="0"/>
              </a:spcAft>
              <a:defRPr>
                <a:solidFill>
                  <a:schemeClr val="tx1"/>
                </a:solidFill>
                <a:latin typeface="Courier New" panose="02070309020205020404" pitchFamily="49" charset="0"/>
                <a:cs typeface="Arial" panose="020B0604020202020204" pitchFamily="34" charset="0"/>
              </a:defRPr>
            </a:lvl9pPr>
          </a:lstStyle>
          <a:p>
            <a:fld id="{FE5D068E-CE07-488E-B00C-E6F3A5D4959C}" type="slidenum">
              <a:rPr lang="en-US" altLang="en-US" smtClean="0">
                <a:latin typeface="Arial" panose="020B0604020202020204" pitchFamily="34" charset="0"/>
              </a:rPr>
              <a:t>1</a:t>
            </a:fld>
            <a:endParaRPr lang="en-US" altLang="en-US">
              <a:latin typeface="Arial" panose="020B0604020202020204" pitchFamily="34"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dirty="0">
                <a:effectLst/>
                <a:latin typeface="Arial" panose="020B0604020202020204" pitchFamily="34" charset="0"/>
                <a:ea typeface="Times New Roman" panose="02020603050405020304" pitchFamily="18" charset="0"/>
                <a:cs typeface="Arial" panose="020B0604020202020204" pitchFamily="34" charset="0"/>
              </a:rPr>
              <a:t> Como </a:t>
            </a:r>
            <a:r>
              <a:rPr lang="en-US" sz="1200" dirty="0" err="1">
                <a:effectLst/>
                <a:latin typeface="Arial" panose="020B0604020202020204" pitchFamily="34" charset="0"/>
                <a:ea typeface="Times New Roman" panose="02020603050405020304" pitchFamily="18" charset="0"/>
                <a:cs typeface="Arial" panose="020B0604020202020204" pitchFamily="34" charset="0"/>
              </a:rPr>
              <a:t>já</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foi</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referido</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controlo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deve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abranger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todas</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fases</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ciclo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Considere</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caraterísticas</a:t>
            </a:r>
            <a:r>
              <a:rPr lang="en-US" sz="1200" dirty="0">
                <a:effectLst/>
                <a:latin typeface="Arial" panose="020B0604020202020204" pitchFamily="34" charset="0"/>
                <a:ea typeface="Times New Roman" panose="02020603050405020304" pitchFamily="18" charset="0"/>
                <a:cs typeface="Arial" panose="020B0604020202020204" pitchFamily="34" charset="0"/>
              </a:rPr>
              <a:t> de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funcione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bem</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doenças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notificáveis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reconhecidas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notificadas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acordo</a:t>
            </a:r>
            <a:r>
              <a:rPr lang="en-US" sz="1200" dirty="0">
                <a:effectLst/>
                <a:latin typeface="Arial" panose="020B0604020202020204" pitchFamily="34" charset="0"/>
                <a:ea typeface="Times New Roman" panose="02020603050405020304" pitchFamily="18" charset="0"/>
                <a:cs typeface="Arial" panose="020B0604020202020204" pitchFamily="34" charset="0"/>
              </a:rPr>
              <a:t> com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política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refere</a:t>
            </a:r>
            <a:r>
              <a:rPr lang="en-US" sz="1200" i="1" dirty="0">
                <a:effectLst/>
                <a:latin typeface="Arial" panose="020B0604020202020204" pitchFamily="34" charset="0"/>
                <a:ea typeface="Times New Roman" panose="02020603050405020304" pitchFamily="18" charset="0"/>
                <a:cs typeface="Arial" panose="020B0604020202020204" pitchFamily="34" charset="0"/>
              </a:rPr>
              <a:t>-se à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etapa</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Detetar</a:t>
            </a:r>
            <a:r>
              <a:rPr lang="en-US" sz="1200" i="1" dirty="0">
                <a:effectLst/>
                <a:latin typeface="Arial" panose="020B0604020202020204" pitchFamily="34" charset="0"/>
                <a:ea typeface="Times New Roman" panose="02020603050405020304" pitchFamily="18" charset="0"/>
                <a:cs typeface="Arial" panose="020B0604020202020204" pitchFamily="34" charset="0"/>
              </a:rPr>
              <a:t>/</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Diagnosticar</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r>
              <a:rPr lang="en-US" sz="1200" dirty="0">
                <a:effectLst/>
                <a:latin typeface="Arial" panose="020B0604020202020204" pitchFamily="34" charset="0"/>
                <a:ea typeface="Times New Roman" panose="02020603050405020304" pitchFamily="18" charset="0"/>
                <a:cs typeface="Arial" panose="020B0604020202020204" pitchFamily="34" charset="0"/>
              </a:rPr>
              <a:t>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avançar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através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cada</a:t>
            </a:r>
            <a:r>
              <a:rPr lang="en-US" sz="1200" dirty="0">
                <a:effectLst/>
                <a:latin typeface="Arial" panose="020B0604020202020204" pitchFamily="34" charset="0"/>
                <a:ea typeface="Times New Roman" panose="02020603050405020304" pitchFamily="18" charset="0"/>
                <a:cs typeface="Arial" panose="020B0604020202020204" pitchFamily="34" charset="0"/>
              </a:rPr>
              <a:t> um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pontos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assinalados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0" marR="0" indent="0">
              <a:lnSpc>
                <a:spcPct val="115000"/>
              </a:lnSpc>
              <a:spcBef>
                <a:spcPts val="0"/>
              </a:spcBef>
              <a:spcAft>
                <a:spcPts val="0"/>
              </a:spcAft>
              <a:buFont typeface="Wingdings" panose="05000000000000000000" pitchFamily="2"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Courier New" panose="02070309020205020404" pitchFamily="49" charset="0"/>
              <a:buChar char="o"/>
            </a:pP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baseados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casos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semanais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mensais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completos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atempados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exactos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refere</a:t>
            </a:r>
            <a:r>
              <a:rPr lang="en-US" sz="1200" i="1" dirty="0">
                <a:effectLst/>
                <a:latin typeface="Arial" panose="020B0604020202020204" pitchFamily="34" charset="0"/>
                <a:ea typeface="Times New Roman" panose="02020603050405020304" pitchFamily="18" charset="0"/>
                <a:cs typeface="Arial" panose="020B0604020202020204" pitchFamily="34" charset="0"/>
              </a:rPr>
              <a:t>-se à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etapa</a:t>
            </a:r>
            <a:r>
              <a:rPr lang="en-US" sz="1200" i="1" dirty="0">
                <a:effectLst/>
                <a:latin typeface="Arial" panose="020B0604020202020204" pitchFamily="34" charset="0"/>
                <a:ea typeface="Times New Roman" panose="02020603050405020304" pitchFamily="18" charset="0"/>
                <a:cs typeface="Arial" panose="020B0604020202020204" pitchFamily="34" charset="0"/>
              </a:rPr>
              <a:t> Collect</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800100" marR="0" lvl="1" indent="-342900">
              <a:lnSpc>
                <a:spcPct val="115000"/>
              </a:lnSpc>
              <a:spcBef>
                <a:spcPts val="0"/>
              </a:spcBef>
              <a:spcAft>
                <a:spcPts val="0"/>
              </a:spcAft>
              <a:buFont typeface="Courier New" panose="02070309020205020404" pitchFamily="49" charset="0"/>
              <a:buChar char="o"/>
            </a:pP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dados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comunicados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pronta</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corretamente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analisados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interpretados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refere</a:t>
            </a:r>
            <a:r>
              <a:rPr lang="en-US" sz="1200" i="1" dirty="0">
                <a:effectLst/>
                <a:latin typeface="Arial" panose="020B0604020202020204" pitchFamily="34" charset="0"/>
                <a:ea typeface="Times New Roman" panose="02020603050405020304" pitchFamily="18" charset="0"/>
                <a:cs typeface="Arial" panose="020B0604020202020204" pitchFamily="34" charset="0"/>
              </a:rPr>
              <a:t>-se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às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etapas</a:t>
            </a:r>
            <a:r>
              <a:rPr lang="en-US" sz="1200" i="1" dirty="0">
                <a:effectLst/>
                <a:latin typeface="Arial" panose="020B0604020202020204" pitchFamily="34" charset="0"/>
                <a:ea typeface="Times New Roman" panose="02020603050405020304" pitchFamily="18" charset="0"/>
                <a:cs typeface="Arial" panose="020B0604020202020204" pitchFamily="34" charset="0"/>
              </a:rPr>
              <a:t> de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Compilar</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Analisar</a:t>
            </a:r>
            <a:r>
              <a:rPr lang="en-US" sz="1200" i="1" dirty="0">
                <a:effectLst/>
                <a:latin typeface="Arial" panose="020B0604020202020204" pitchFamily="34" charset="0"/>
                <a:ea typeface="Times New Roman" panose="02020603050405020304" pitchFamily="18" charset="0"/>
                <a:cs typeface="Arial" panose="020B0604020202020204" pitchFamily="34" charset="0"/>
              </a:rPr>
              <a:t> e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Interpretar</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800100" marR="0" lvl="1" indent="-342900">
              <a:lnSpc>
                <a:spcPct val="115000"/>
              </a:lnSpc>
              <a:spcBef>
                <a:spcPts val="0"/>
              </a:spcBef>
              <a:spcAft>
                <a:spcPts val="0"/>
              </a:spcAft>
              <a:buFont typeface="Courier New" panose="02070309020205020404" pitchFamily="49" charset="0"/>
              <a:buChar char="o"/>
            </a:pP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resultados</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partilhados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informar</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pública</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política</a:t>
            </a:r>
            <a:r>
              <a:rPr lang="en-US" sz="1200" dirty="0">
                <a:effectLst/>
                <a:latin typeface="Arial" panose="020B0604020202020204" pitchFamily="34" charset="0"/>
                <a:ea typeface="Times New Roman" panose="02020603050405020304" pitchFamily="18" charset="0"/>
                <a:cs typeface="Arial" panose="020B0604020202020204" pitchFamily="34" charset="0"/>
              </a:rPr>
              <a:t> 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gestão</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programa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refere</a:t>
            </a:r>
            <a:r>
              <a:rPr lang="en-US" sz="1200" i="1" dirty="0">
                <a:effectLst/>
                <a:latin typeface="Arial" panose="020B0604020202020204" pitchFamily="34" charset="0"/>
                <a:ea typeface="Times New Roman" panose="02020603050405020304" pitchFamily="18" charset="0"/>
                <a:cs typeface="Arial" panose="020B0604020202020204" pitchFamily="34" charset="0"/>
              </a:rPr>
              <a:t>-se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às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etapas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Comunicar</a:t>
            </a:r>
            <a:r>
              <a:rPr lang="en-US" sz="1200" i="1" dirty="0">
                <a:effectLst/>
                <a:latin typeface="Arial" panose="020B0604020202020204" pitchFamily="34" charset="0"/>
                <a:ea typeface="Times New Roman" panose="02020603050405020304" pitchFamily="18" charset="0"/>
                <a:cs typeface="Arial" panose="020B0604020202020204" pitchFamily="34" charset="0"/>
              </a:rPr>
              <a:t> e Tomar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medidas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0" marR="0" lvl="0" indent="0">
              <a:lnSpc>
                <a:spcPct val="115000"/>
              </a:lnSpc>
              <a:spcBef>
                <a:spcPts val="0"/>
              </a:spcBef>
              <a:spcAft>
                <a:spcPts val="0"/>
              </a:spcAft>
              <a:buFont typeface="Symbol" panose="05050102010706020507" pitchFamily="18"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FETP-Frontline </a:t>
            </a:r>
            <a:r>
              <a:rPr lang="en-US" sz="1200" dirty="0" err="1">
                <a:effectLst/>
                <a:latin typeface="Arial" panose="020B0604020202020204" pitchFamily="34" charset="0"/>
                <a:ea typeface="Times New Roman" panose="02020603050405020304" pitchFamily="18" charset="0"/>
                <a:cs typeface="Arial" panose="020B0604020202020204" pitchFamily="34" charset="0"/>
              </a:rPr>
              <a:t>irá</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centrar</a:t>
            </a:r>
            <a:r>
              <a:rPr lang="en-US" sz="1200" dirty="0">
                <a:effectLst/>
                <a:latin typeface="Arial" panose="020B0604020202020204" pitchFamily="34" charset="0"/>
                <a:ea typeface="Times New Roman" panose="02020603050405020304" pitchFamily="18" charset="0"/>
                <a:cs typeface="Arial" panose="020B0604020202020204" pitchFamily="34" charset="0"/>
              </a:rPr>
              <a:t>-se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etapa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Recolha</a:t>
            </a:r>
            <a:r>
              <a:rPr lang="en-US" sz="1200" dirty="0">
                <a:effectLst/>
                <a:latin typeface="Arial" panose="020B0604020202020204" pitchFamily="34" charset="0"/>
                <a:ea typeface="Times New Roman" panose="02020603050405020304" pitchFamily="18" charset="0"/>
                <a:cs typeface="Arial" panose="020B0604020202020204" pitchFamily="34" charset="0"/>
              </a:rPr>
              <a:t> de Dados,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particular </a:t>
            </a:r>
            <a:r>
              <a:rPr lang="en-US" sz="1200" dirty="0" err="1">
                <a:effectLst/>
                <a:latin typeface="Arial" panose="020B0604020202020204" pitchFamily="34" charset="0"/>
                <a:ea typeface="Times New Roman" panose="02020603050405020304" pitchFamily="18" charset="0"/>
                <a:cs typeface="Arial" panose="020B0604020202020204" pitchFamily="34" charset="0"/>
              </a:rPr>
              <a:t>na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exaustividade</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mas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outras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etapas</a:t>
            </a:r>
            <a:r>
              <a:rPr lang="en-US" sz="1200" dirty="0">
                <a:effectLst/>
                <a:latin typeface="Arial" panose="020B0604020202020204" pitchFamily="34" charset="0"/>
                <a:ea typeface="Times New Roman" panose="02020603050405020304" pitchFamily="18" charset="0"/>
                <a:cs typeface="Arial" panose="020B0604020202020204" pitchFamily="34" charset="0"/>
              </a:rPr>
              <a:t>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igualmente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importante</a:t>
            </a:r>
            <a:r>
              <a:rPr lang="en-US" sz="1200" dirty="0">
                <a:effectLst/>
                <a:latin typeface="Arial" panose="020B0604020202020204" pitchFamily="34" charset="0"/>
                <a:ea typeface="Times New Roman" panose="02020603050405020304" pitchFamily="18" charset="0"/>
                <a:cs typeface="Arial" panose="020B0604020202020204" pitchFamily="34" charset="0"/>
              </a:rPr>
              <a:t>. Esta </a:t>
            </a:r>
            <a:r>
              <a:rPr lang="en-US" sz="1200" dirty="0" err="1">
                <a:effectLst/>
                <a:latin typeface="Arial" panose="020B0604020202020204" pitchFamily="34" charset="0"/>
                <a:ea typeface="Times New Roman" panose="02020603050405020304" pitchFamily="18" charset="0"/>
                <a:cs typeface="Arial" panose="020B0604020202020204" pitchFamily="34" charset="0"/>
              </a:rPr>
              <a:t>lição</a:t>
            </a:r>
            <a:r>
              <a:rPr lang="en-US" sz="1200" dirty="0">
                <a:effectLst/>
                <a:latin typeface="Arial" panose="020B0604020202020204" pitchFamily="34" charset="0"/>
                <a:ea typeface="Times New Roman" panose="02020603050405020304" pitchFamily="18" charset="0"/>
                <a:cs typeface="Arial" panose="020B0604020202020204" pitchFamily="34" charset="0"/>
              </a:rPr>
              <a:t> 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atividade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trabalho</a:t>
            </a:r>
            <a:r>
              <a:rPr lang="en-US" sz="1200" dirty="0">
                <a:effectLst/>
                <a:latin typeface="Arial" panose="020B0604020202020204" pitchFamily="34" charset="0"/>
                <a:ea typeface="Times New Roman" panose="02020603050405020304" pitchFamily="18" charset="0"/>
                <a:cs typeface="Arial" panose="020B0604020202020204" pitchFamily="34" charset="0"/>
              </a:rPr>
              <a:t> de campo </a:t>
            </a:r>
            <a:r>
              <a:rPr lang="en-US" sz="1200" dirty="0" err="1">
                <a:effectLst/>
                <a:latin typeface="Arial" panose="020B0604020202020204" pitchFamily="34" charset="0"/>
                <a:ea typeface="Times New Roman" panose="02020603050405020304" pitchFamily="18" charset="0"/>
                <a:cs typeface="Arial" panose="020B0604020202020204" pitchFamily="34" charset="0"/>
              </a:rPr>
              <a:t>planeada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foram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concebidas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melhorar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seus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conhecimentos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competências</a:t>
            </a:r>
            <a:r>
              <a:rPr lang="en-US" sz="1200" dirty="0">
                <a:effectLst/>
                <a:latin typeface="Arial" panose="020B0604020202020204" pitchFamily="34" charset="0"/>
                <a:ea typeface="Times New Roman" panose="02020603050405020304" pitchFamily="18" charset="0"/>
                <a:cs typeface="Arial" panose="020B0604020202020204" pitchFamily="34" charset="0"/>
              </a:rPr>
              <a:t>, de modo a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possa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monitorizar</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de forma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contínua</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melhorar</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oportunidade</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parte</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trabalho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diário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10</a:t>
            </a:fld>
            <a:endParaRPr lang="en-US" altLang="en-US"/>
          </a:p>
        </p:txBody>
      </p:sp>
    </p:spTree>
    <p:extLst>
      <p:ext uri="{BB962C8B-B14F-4D97-AF65-F5344CB8AC3E}">
        <p14:creationId xmlns:p14="http://schemas.microsoft.com/office/powerpoint/2010/main" val="13100007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7000"/>
              </a:lnSpc>
              <a:spcBef>
                <a:spcPts val="0"/>
              </a:spcBef>
              <a:spcAft>
                <a:spcPts val="120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rPr>
              <a:t>Dizer:</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Considerar a atualidade das notificações dos estabelecimentos de saúde ou de outros parceiros notificadores aos serviços distritais de saúde humana e animal. A atualidade da notificação é um atributo ou caraterística de um sistema de vigilância. Uma notificação tardia pode significar um atraso na ação. A deteção precoce e a ação precoce podem salvar vidas.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r>
              <a:rPr lang="en-US" sz="1200" dirty="0">
                <a:effectLst/>
                <a:latin typeface="Arial" panose="020B0604020202020204" pitchFamily="34" charset="0"/>
                <a:ea typeface="Times New Roman" panose="02020603050405020304" pitchFamily="18" charset="0"/>
                <a:cs typeface="Arial" panose="020B0604020202020204" pitchFamily="34" charset="0"/>
              </a:rPr>
              <a:t>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implica a utilização de </a:t>
            </a:r>
            <a:r>
              <a:rPr lang="en-US" sz="1200" b="1" dirty="0">
                <a:effectLst/>
                <a:latin typeface="Arial" panose="020B0604020202020204" pitchFamily="34" charset="0"/>
                <a:ea typeface="Times New Roman" panose="02020603050405020304" pitchFamily="18" charset="0"/>
                <a:cs typeface="Arial" panose="020B0604020202020204" pitchFamily="34" charset="0"/>
              </a:rPr>
              <a:t>indicadores </a:t>
            </a:r>
            <a:r>
              <a:rPr lang="en-US" sz="1200" dirty="0">
                <a:effectLst/>
                <a:latin typeface="Arial" panose="020B0604020202020204" pitchFamily="34" charset="0"/>
                <a:ea typeface="Times New Roman" panose="02020603050405020304" pitchFamily="18" charset="0"/>
                <a:cs typeface="Arial" panose="020B0604020202020204" pitchFamily="34" charset="0"/>
              </a:rPr>
              <a:t>e </a:t>
            </a:r>
            <a:r>
              <a:rPr lang="en-US" sz="1200" b="1" dirty="0">
                <a:effectLst/>
                <a:latin typeface="Arial" panose="020B0604020202020204" pitchFamily="34" charset="0"/>
                <a:ea typeface="Times New Roman" panose="02020603050405020304" pitchFamily="18" charset="0"/>
                <a:cs typeface="Arial" panose="020B0604020202020204" pitchFamily="34" charset="0"/>
              </a:rPr>
              <a:t>objectivos </a:t>
            </a:r>
            <a:r>
              <a:rPr lang="en-US" sz="1200" dirty="0">
                <a:effectLst/>
                <a:latin typeface="Arial" panose="020B0604020202020204" pitchFamily="34" charset="0"/>
                <a:ea typeface="Times New Roman" panose="02020603050405020304" pitchFamily="18" charset="0"/>
                <a:cs typeface="Arial" panose="020B0604020202020204" pitchFamily="34" charset="0"/>
              </a:rPr>
              <a:t>para avaliar a atualidade.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0" marR="0">
              <a:lnSpc>
                <a:spcPct val="107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7000"/>
              </a:lnSpc>
              <a:spcBef>
                <a:spcPts val="0"/>
              </a:spcBef>
              <a:spcAft>
                <a:spcPts val="120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rPr>
              <a:t>Dizer:</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Um </a:t>
            </a:r>
            <a:r>
              <a:rPr lang="en-US" sz="1200" b="1" dirty="0">
                <a:effectLst/>
                <a:latin typeface="Arial" panose="020B0604020202020204" pitchFamily="34" charset="0"/>
                <a:ea typeface="Times New Roman" panose="02020603050405020304" pitchFamily="18" charset="0"/>
                <a:cs typeface="Arial" panose="020B0604020202020204" pitchFamily="34" charset="0"/>
              </a:rPr>
              <a:t>indicador </a:t>
            </a:r>
            <a:r>
              <a:rPr lang="en-US" sz="1200" dirty="0">
                <a:effectLst/>
                <a:latin typeface="Arial" panose="020B0604020202020204" pitchFamily="34" charset="0"/>
                <a:ea typeface="Times New Roman" panose="02020603050405020304" pitchFamily="18" charset="0"/>
                <a:cs typeface="Arial" panose="020B0604020202020204" pitchFamily="34" charset="0"/>
              </a:rPr>
              <a:t>é uma medida de algum aspeto ou atributo chave de um programa, processo, como um sistema de vigilância.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0" marR="0" indent="0">
              <a:lnSpc>
                <a:spcPct val="107000"/>
              </a:lnSpc>
              <a:spcBef>
                <a:spcPts val="0"/>
              </a:spcBef>
              <a:spcAft>
                <a:spcPts val="1200"/>
              </a:spcAft>
              <a:buFont typeface="Wingdings" panose="05000000000000000000" pitchFamily="2"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7000"/>
              </a:lnSpc>
              <a:spcBef>
                <a:spcPts val="0"/>
              </a:spcBef>
              <a:spcAft>
                <a:spcPts val="1200"/>
              </a:spcAft>
              <a:buClrTx/>
              <a:buSzTx/>
              <a:buFont typeface="Wingdings" panose="05000000000000000000" pitchFamily="2" charset="2"/>
              <a:buChar char="§"/>
              <a:tabLst/>
              <a:defRP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Por exemplo, o indicador de pontualidade dos relatórios de vigilância pode ser "a percentagem de estabelecimentos que enviam o seu relatório semanal ao gabinete distrital de saúde ou ao gabinete distrital de saúde animal no prazo de dois dias após o final da semana de relatório". Por outras palavras, na semana passada, que percentagem de fontes de notificação enviou os seus relatórios até terça-feira?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0" marR="0" indent="0">
              <a:lnSpc>
                <a:spcPct val="107000"/>
              </a:lnSpc>
              <a:spcBef>
                <a:spcPts val="0"/>
              </a:spcBef>
              <a:spcAft>
                <a:spcPts val="1200"/>
              </a:spcAft>
              <a:buFont typeface="Wingdings" panose="05000000000000000000" pitchFamily="2"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7000"/>
              </a:lnSpc>
              <a:spcBef>
                <a:spcPts val="0"/>
              </a:spcBef>
              <a:spcAft>
                <a:spcPts val="1200"/>
              </a:spcAft>
              <a:buClrTx/>
              <a:buSzTx/>
              <a:buFont typeface="Wingdings" panose="05000000000000000000" pitchFamily="2" charset="2"/>
              <a:buChar char="§"/>
              <a:tabLst/>
              <a:defRPr/>
            </a:pPr>
            <a:r>
              <a:rPr lang="en-US" sz="1200" b="1" u="sng" dirty="0">
                <a:latin typeface="Arial" panose="020B0604020202020204" pitchFamily="34" charset="0"/>
                <a:cs typeface="Arial" panose="020B0604020202020204" pitchFamily="34" charset="0"/>
              </a:rPr>
              <a:t>Dizer:</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Um </a:t>
            </a:r>
            <a:r>
              <a:rPr lang="en-US" sz="1200" b="1" dirty="0">
                <a:effectLst/>
                <a:latin typeface="Arial" panose="020B0604020202020204" pitchFamily="34" charset="0"/>
                <a:ea typeface="Times New Roman" panose="02020603050405020304" pitchFamily="18" charset="0"/>
                <a:cs typeface="Arial" panose="020B0604020202020204" pitchFamily="34" charset="0"/>
              </a:rPr>
              <a:t>objetivo </a:t>
            </a:r>
            <a:r>
              <a:rPr lang="en-US" sz="1200" dirty="0">
                <a:effectLst/>
                <a:latin typeface="Arial" panose="020B0604020202020204" pitchFamily="34" charset="0"/>
                <a:ea typeface="Times New Roman" panose="02020603050405020304" pitchFamily="18" charset="0"/>
                <a:cs typeface="Arial" panose="020B0604020202020204" pitchFamily="34" charset="0"/>
              </a:rPr>
              <a:t>descreve a meta de desempenho desejada para o indicador. Para o indicador que acabámos de descrever, qual seria um desempenho aceitável? Que percentagem de estabelecimentos gostaríamos de ver a apresentar relatórios até terça-feira? É claro que gostaríamos de ver todos os estabelecimentos (100%) a apresentar relatórios a tempo, mas o que seria uma nota de aprovação?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0" marR="0">
              <a:lnSpc>
                <a:spcPct val="107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07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Por exemplo, talvez o objetivo seja que 80% dos estabelecimentos enviem os seus relatórios no prazo de dois dias a contar do final da semana de referência, ou seja, recebemos pelo menos 80% dos relatórios até terça-feira. Este indicador e objetivo são adequados para o distrito. Para uma determinada instituição, podemos modificar um pouco o indicador para a percentagem de semanas em que a instituição envia os relatórios a tempo, e podemos definir o objetivo como 80% dos relatórios semanais recebidos a tempo durante o trimestre anterior.</a:t>
            </a:r>
            <a:br>
              <a:rPr lang="en-US" sz="1200" dirty="0">
                <a:effectLst/>
                <a:latin typeface="Arial" panose="020B0604020202020204" pitchFamily="34" charset="0"/>
                <a:ea typeface="Times New Roman" panose="02020603050405020304" pitchFamily="18" charset="0"/>
                <a:cs typeface="Arial" panose="020B0604020202020204" pitchFamily="34" charset="0"/>
              </a:rPr>
            </a:b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F5F56037-6788-433A-A7B1-BC071E3268D5}" type="slidenum">
              <a:rPr lang="en-US" altLang="en-US" smtClean="0"/>
              <a:t>11</a:t>
            </a:fld>
            <a:endParaRPr lang="en-US" altLang="en-US"/>
          </a:p>
        </p:txBody>
      </p:sp>
    </p:spTree>
    <p:extLst>
      <p:ext uri="{BB962C8B-B14F-4D97-AF65-F5344CB8AC3E}">
        <p14:creationId xmlns:p14="http://schemas.microsoft.com/office/powerpoint/2010/main" val="26948477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ea typeface="Calibri" panose="020F0502020204030204" pitchFamily="34" charset="0"/>
                <a:cs typeface="Arial" panose="020B0604020202020204" pitchFamily="34" charset="0"/>
              </a:rPr>
              <a:t>Notas</a:t>
            </a:r>
            <a:r>
              <a:rPr lang="en-US" sz="1200" b="1" dirty="0">
                <a:effectLst/>
                <a:latin typeface="Arial" panose="020B0604020202020204" pitchFamily="34" charset="0"/>
                <a:ea typeface="Calibri" panose="020F0502020204030204" pitchFamily="34" charset="0"/>
                <a:cs typeface="Arial" panose="020B0604020202020204" pitchFamily="34" charset="0"/>
              </a:rPr>
              <a:t> do </a:t>
            </a:r>
            <a:r>
              <a:rPr lang="en-US" sz="1200" b="1" dirty="0" err="1">
                <a:effectLst/>
                <a:latin typeface="Arial" panose="020B0604020202020204" pitchFamily="34" charset="0"/>
                <a:ea typeface="Calibri" panose="020F0502020204030204" pitchFamily="34" charset="0"/>
                <a:cs typeface="Arial" panose="020B0604020202020204" pitchFamily="34" charset="0"/>
              </a:rPr>
              <a:t>instrutor</a:t>
            </a:r>
            <a:r>
              <a:rPr lang="en-US" sz="1200" b="1" dirty="0">
                <a:effectLst/>
                <a:latin typeface="Arial" panose="020B0604020202020204" pitchFamily="34" charset="0"/>
                <a:ea typeface="Calibri" panose="020F050202020403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indicadores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desempenho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frequentemente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identificados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elaboração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análise</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interpretação</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ação</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comunicação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unidades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Também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identificados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indicadores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desempenho</a:t>
            </a:r>
            <a:r>
              <a:rPr lang="en-US" sz="1200" dirty="0">
                <a:effectLst/>
                <a:latin typeface="Arial" panose="020B0604020202020204" pitchFamily="34" charset="0"/>
                <a:ea typeface="Times New Roman" panose="02020603050405020304" pitchFamily="18" charset="0"/>
                <a:cs typeface="Arial" panose="020B0604020202020204" pitchFamily="34" charset="0"/>
              </a:rPr>
              <a:t> para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práticas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Ministério</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 outros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ministérios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bem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intervenientes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clínicos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comunitários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multissectoriais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Indicadores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como</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exaustividade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frequentemente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monitorizados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ajudar</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atingir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objectivos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Como é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sabemos</a:t>
            </a:r>
            <a:r>
              <a:rPr lang="en-US" sz="1200" dirty="0">
                <a:effectLst/>
                <a:latin typeface="Arial" panose="020B0604020202020204" pitchFamily="34" charset="0"/>
                <a:ea typeface="Times New Roman" panose="02020603050405020304" pitchFamily="18" charset="0"/>
                <a:cs typeface="Arial" panose="020B0604020202020204" pitchFamily="34" charset="0"/>
              </a:rPr>
              <a:t> 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cada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passo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está</a:t>
            </a:r>
            <a:r>
              <a:rPr lang="en-US" sz="1200" dirty="0">
                <a:effectLst/>
                <a:latin typeface="Arial" panose="020B0604020202020204" pitchFamily="34" charset="0"/>
                <a:ea typeface="Times New Roman" panose="02020603050405020304" pitchFamily="18" charset="0"/>
                <a:cs typeface="Arial" panose="020B0604020202020204" pitchFamily="34" charset="0"/>
              </a:rPr>
              <a:t> a ser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feito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corretamente</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gn="l">
              <a:spcBef>
                <a:spcPts val="600"/>
              </a:spcBef>
              <a:spcAft>
                <a:spcPts val="6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Pergunte</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tipo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indicadores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seriam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úteis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monitorizar</a:t>
            </a:r>
            <a:r>
              <a:rPr lang="en-US" sz="1200" dirty="0">
                <a:effectLst/>
                <a:latin typeface="Arial" panose="020B0604020202020204" pitchFamily="34" charset="0"/>
                <a:ea typeface="Times New Roman" panose="02020603050405020304" pitchFamily="18" charset="0"/>
                <a:cs typeface="Arial" panose="020B0604020202020204" pitchFamily="34" charset="0"/>
              </a:rPr>
              <a:t> no </a:t>
            </a:r>
            <a:r>
              <a:rPr lang="en-US" sz="1200" dirty="0" err="1">
                <a:effectLst/>
                <a:latin typeface="Arial" panose="020B0604020202020204" pitchFamily="34" charset="0"/>
                <a:ea typeface="Times New Roman" panose="02020603050405020304" pitchFamily="18" charset="0"/>
                <a:cs typeface="Arial" panose="020B0604020202020204" pitchFamily="34" charset="0"/>
              </a:rPr>
              <a:t>vosso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distrito</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0" marR="0" algn="l">
              <a:spcBef>
                <a:spcPts val="600"/>
              </a:spcBef>
              <a:spcAft>
                <a:spcPts val="6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1200"/>
              </a:spcAft>
              <a:buClrTx/>
              <a:buSzTx/>
              <a:buFont typeface="Wingdings" panose="05000000000000000000" pitchFamily="2" charset="2"/>
              <a:buChar char="v"/>
              <a:tabLst/>
              <a:defRPr/>
            </a:pP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Escreva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indicadores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no flipchart.</a:t>
            </a:r>
          </a:p>
          <a:p>
            <a:pPr marL="171450" marR="0" indent="-171450">
              <a:lnSpc>
                <a:spcPct val="115000"/>
              </a:lnSpc>
              <a:spcBef>
                <a:spcPts val="0"/>
              </a:spcBef>
              <a:spcAft>
                <a:spcPts val="1200"/>
              </a:spcAft>
              <a:buFont typeface="Wingdings" panose="05000000000000000000" pitchFamily="2" charset="2"/>
              <a:buChar char="v"/>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Certifique</a:t>
            </a:r>
            <a:r>
              <a:rPr lang="en-US" sz="1200" b="1" i="1" dirty="0">
                <a:effectLst/>
                <a:latin typeface="Arial" panose="020B0604020202020204" pitchFamily="34" charset="0"/>
                <a:ea typeface="Times New Roman" panose="02020603050405020304" pitchFamily="18" charset="0"/>
                <a:cs typeface="Arial" panose="020B0604020202020204" pitchFamily="34" charset="0"/>
              </a:rPr>
              <a:t>-se de que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existe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pelo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menos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sugestão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realista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idealmente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mais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do que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para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cada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categoria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quadrante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antes de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passar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ao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diapositivo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seguinte</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12</a:t>
            </a:fld>
            <a:endParaRPr lang="en-US" altLang="en-US"/>
          </a:p>
        </p:txBody>
      </p:sp>
    </p:spTree>
    <p:extLst>
      <p:ext uri="{BB962C8B-B14F-4D97-AF65-F5344CB8AC3E}">
        <p14:creationId xmlns:p14="http://schemas.microsoft.com/office/powerpoint/2010/main" val="34404306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Aqui</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alguns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exemplos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indicadores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desempenho</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podem</a:t>
            </a:r>
            <a:r>
              <a:rPr lang="en-US" sz="1200" dirty="0">
                <a:effectLst/>
                <a:latin typeface="Arial" panose="020B0604020202020204" pitchFamily="34" charset="0"/>
                <a:ea typeface="Times New Roman" panose="02020603050405020304" pitchFamily="18" charset="0"/>
                <a:cs typeface="Arial" panose="020B0604020202020204" pitchFamily="34" charset="0"/>
              </a:rPr>
              <a:t> ser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monitorizados</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nível</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distrital</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0" dirty="0">
                <a:effectLst/>
                <a:latin typeface="Arial" panose="020B0604020202020204" pitchFamily="34" charset="0"/>
                <a:ea typeface="Times New Roman" panose="02020603050405020304" pitchFamily="18" charset="0"/>
                <a:cs typeface="Arial" panose="020B0604020202020204" pitchFamily="34" charset="0"/>
              </a:rPr>
              <a:t>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importante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indicadores</a:t>
            </a:r>
            <a:r>
              <a:rPr lang="en-US" sz="1200" dirty="0">
                <a:effectLst/>
                <a:latin typeface="Arial" panose="020B0604020202020204" pitchFamily="34" charset="0"/>
                <a:ea typeface="Times New Roman" panose="02020603050405020304" pitchFamily="18" charset="0"/>
                <a:cs typeface="Arial" panose="020B0604020202020204" pitchFamily="34" charset="0"/>
              </a:rPr>
              <a:t> de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determinado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estabelecimento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porque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0" dirty="0">
                <a:effectLst/>
                <a:latin typeface="Arial" panose="020B0604020202020204" pitchFamily="34" charset="0"/>
                <a:ea typeface="Times New Roman" panose="02020603050405020304" pitchFamily="18" charset="0"/>
                <a:cs typeface="Arial" panose="020B0604020202020204" pitchFamily="34" charset="0"/>
              </a:rPr>
              <a:t>a </a:t>
            </a:r>
            <a:r>
              <a:rPr lang="en-US" sz="1200" b="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b="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identificar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quando</a:t>
            </a:r>
            <a:r>
              <a:rPr lang="en-US" sz="1200" dirty="0">
                <a:effectLst/>
                <a:latin typeface="Arial" panose="020B0604020202020204" pitchFamily="34" charset="0"/>
                <a:ea typeface="Times New Roman" panose="02020603050405020304" pitchFamily="18" charset="0"/>
                <a:cs typeface="Arial" panose="020B0604020202020204" pitchFamily="34" charset="0"/>
              </a:rPr>
              <a:t>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estabelecimento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específico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está</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enfrentar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desafios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problemas</a:t>
            </a:r>
            <a:r>
              <a:rPr lang="en-US" sz="1200" dirty="0">
                <a:effectLst/>
                <a:latin typeface="Arial" panose="020B0604020202020204" pitchFamily="34" charset="0"/>
                <a:ea typeface="Times New Roman" panose="02020603050405020304" pitchFamily="18" charset="0"/>
                <a:cs typeface="Arial" panose="020B0604020202020204" pitchFamily="34" charset="0"/>
              </a:rPr>
              <a:t> com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deteção</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doenças</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aspectos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como</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proporção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atempadas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completas</a:t>
            </a:r>
            <a:r>
              <a:rPr lang="en-US" sz="1200" dirty="0">
                <a:effectLst/>
                <a:latin typeface="Arial" panose="020B0604020202020204" pitchFamily="34" charset="0"/>
                <a:ea typeface="Times New Roman" panose="02020603050405020304" pitchFamily="18" charset="0"/>
                <a:cs typeface="Arial" panose="020B0604020202020204" pitchFamily="34" charset="0"/>
              </a:rPr>
              <a:t> 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implementação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zero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garantir</a:t>
            </a:r>
            <a:r>
              <a:rPr lang="en-US" sz="1200" dirty="0">
                <a:effectLst/>
                <a:latin typeface="Arial" panose="020B0604020202020204" pitchFamily="34" charset="0"/>
                <a:ea typeface="Times New Roman" panose="02020603050405020304" pitchFamily="18" charset="0"/>
                <a:cs typeface="Arial" panose="020B0604020202020204" pitchFamily="34" charset="0"/>
              </a:rPr>
              <a:t> que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está</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funcionar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deveria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igualmente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importante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garantir</a:t>
            </a:r>
            <a:r>
              <a:rPr lang="en-US" sz="1200" dirty="0">
                <a:effectLst/>
                <a:latin typeface="Arial" panose="020B0604020202020204" pitchFamily="34" charset="0"/>
                <a:ea typeface="Times New Roman" panose="02020603050405020304" pitchFamily="18" charset="0"/>
                <a:cs typeface="Arial" panose="020B0604020202020204" pitchFamily="34" charset="0"/>
              </a:rPr>
              <a:t> que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análise</a:t>
            </a:r>
            <a:r>
              <a:rPr lang="en-US" sz="1200" dirty="0">
                <a:effectLst/>
                <a:latin typeface="Arial" panose="020B0604020202020204" pitchFamily="34" charset="0"/>
                <a:ea typeface="Times New Roman" panose="02020603050405020304" pitchFamily="18" charset="0"/>
                <a:cs typeface="Arial" panose="020B0604020202020204" pitchFamily="34" charset="0"/>
              </a:rPr>
              <a:t> 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interpretação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doenças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declaração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obrigatória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actualizadas</a:t>
            </a:r>
            <a:r>
              <a:rPr lang="en-US" sz="1200" dirty="0">
                <a:effectLst/>
                <a:latin typeface="Arial" panose="020B0604020202020204" pitchFamily="34" charset="0"/>
                <a:ea typeface="Times New Roman" panose="02020603050405020304" pitchFamily="18" charset="0"/>
                <a:cs typeface="Arial" panose="020B0604020202020204" pitchFamily="34" charset="0"/>
              </a:rPr>
              <a:t> com </a:t>
            </a:r>
            <a:r>
              <a:rPr lang="en-US" sz="1200" dirty="0" err="1">
                <a:effectLst/>
                <a:latin typeface="Arial" panose="020B0604020202020204" pitchFamily="34" charset="0"/>
                <a:ea typeface="Times New Roman" panose="02020603050405020304" pitchFamily="18" charset="0"/>
                <a:cs typeface="Arial" panose="020B0604020202020204" pitchFamily="34" charset="0"/>
              </a:rPr>
              <a:t>gráficos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quadros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semanais</a:t>
            </a:r>
            <a:r>
              <a:rPr lang="en-US" sz="1200" dirty="0">
                <a:effectLst/>
                <a:latin typeface="Arial" panose="020B0604020202020204" pitchFamily="34" charset="0"/>
                <a:ea typeface="Times New Roman" panose="02020603050405020304" pitchFamily="18" charset="0"/>
                <a:cs typeface="Arial" panose="020B0604020202020204" pitchFamily="34" charset="0"/>
              </a:rPr>
              <a:t> e que a taxa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mortalidade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casos</a:t>
            </a:r>
            <a:r>
              <a:rPr lang="en-US" sz="1200" dirty="0">
                <a:effectLst/>
                <a:latin typeface="Arial" panose="020B0604020202020204" pitchFamily="34" charset="0"/>
                <a:ea typeface="Times New Roman" panose="02020603050405020304" pitchFamily="18" charset="0"/>
                <a:cs typeface="Arial" panose="020B0604020202020204" pitchFamily="34" charset="0"/>
              </a:rPr>
              <a:t>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calculada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corretamente</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457200" marR="0" indent="-457200">
              <a:lnSpc>
                <a:spcPct val="115000"/>
              </a:lnSpc>
              <a:spcBef>
                <a:spcPts val="0"/>
              </a:spcBef>
              <a:spcAft>
                <a:spcPts val="1200"/>
              </a:spcAft>
            </a:pPr>
            <a:r>
              <a:rPr lang="en-US" sz="1200" b="1"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13</a:t>
            </a:fld>
            <a:endParaRPr lang="en-US" altLang="en-US"/>
          </a:p>
        </p:txBody>
      </p:sp>
    </p:spTree>
    <p:extLst>
      <p:ext uri="{BB962C8B-B14F-4D97-AF65-F5344CB8AC3E}">
        <p14:creationId xmlns:p14="http://schemas.microsoft.com/office/powerpoint/2010/main" val="13271646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 </a:t>
            </a:r>
            <a:r>
              <a:rPr lang="en-US" dirty="0" err="1">
                <a:latin typeface="Arial" panose="020B0604020202020204" pitchFamily="34" charset="0"/>
                <a:cs typeface="Arial" panose="020B0604020202020204" pitchFamily="34" charset="0"/>
              </a:rPr>
              <a:t>ação</a:t>
            </a:r>
            <a:r>
              <a:rPr lang="en-US" dirty="0">
                <a:latin typeface="Arial" panose="020B0604020202020204" pitchFamily="34" charset="0"/>
                <a:cs typeface="Arial" panose="020B0604020202020204" pitchFamily="34" charset="0"/>
              </a:rPr>
              <a:t> e a </a:t>
            </a:r>
            <a:r>
              <a:rPr lang="en-US" dirty="0" err="1">
                <a:latin typeface="Arial" panose="020B0604020202020204" pitchFamily="34" charset="0"/>
                <a:cs typeface="Arial" panose="020B0604020202020204" pitchFamily="34" charset="0"/>
              </a:rPr>
              <a:t>comunicação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são</a:t>
            </a:r>
            <a:r>
              <a:rPr lang="en-US" dirty="0">
                <a:latin typeface="Arial" panose="020B0604020202020204" pitchFamily="34" charset="0"/>
                <a:cs typeface="Arial" panose="020B0604020202020204" pitchFamily="34" charset="0"/>
              </a:rPr>
              <a:t> outros </a:t>
            </a:r>
            <a:r>
              <a:rPr lang="en-US" dirty="0" err="1">
                <a:latin typeface="Arial" panose="020B0604020202020204" pitchFamily="34" charset="0"/>
                <a:cs typeface="Arial" panose="020B0604020202020204" pitchFamily="34" charset="0"/>
              </a:rPr>
              <a:t>exemplos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indicadores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desempenho</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proporção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investigações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casos</a:t>
            </a:r>
            <a:r>
              <a:rPr lang="en-US" dirty="0">
                <a:latin typeface="Arial" panose="020B0604020202020204" pitchFamily="34" charset="0"/>
                <a:cs typeface="Arial" panose="020B0604020202020204" pitchFamily="34" charset="0"/>
              </a:rPr>
              <a:t> que </a:t>
            </a:r>
            <a:r>
              <a:rPr lang="en-US" dirty="0" err="1">
                <a:latin typeface="Arial" panose="020B0604020202020204" pitchFamily="34" charset="0"/>
                <a:cs typeface="Arial" panose="020B0604020202020204" pitchFamily="34" charset="0"/>
              </a:rPr>
              <a:t>são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realizadas</a:t>
            </a:r>
            <a:r>
              <a:rPr lang="en-US" dirty="0">
                <a:latin typeface="Arial" panose="020B0604020202020204" pitchFamily="34" charset="0"/>
                <a:cs typeface="Arial" panose="020B0604020202020204" pitchFamily="34" charset="0"/>
              </a:rPr>
              <a:t> no </a:t>
            </a:r>
            <a:r>
              <a:rPr lang="en-US" dirty="0" err="1">
                <a:latin typeface="Arial" panose="020B0604020202020204" pitchFamily="34" charset="0"/>
                <a:cs typeface="Arial" panose="020B0604020202020204" pitchFamily="34" charset="0"/>
              </a:rPr>
              <a:t>prazo</a:t>
            </a:r>
            <a:r>
              <a:rPr lang="en-US" dirty="0">
                <a:latin typeface="Arial" panose="020B0604020202020204" pitchFamily="34" charset="0"/>
                <a:cs typeface="Arial" panose="020B0604020202020204" pitchFamily="34" charset="0"/>
              </a:rPr>
              <a:t> de 48 horas </a:t>
            </a:r>
            <a:r>
              <a:rPr lang="en-US" dirty="0" err="1">
                <a:latin typeface="Arial" panose="020B0604020202020204" pitchFamily="34" charset="0"/>
                <a:cs typeface="Arial" panose="020B0604020202020204" pitchFamily="34" charset="0"/>
              </a:rPr>
              <a:t>pode</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revelar</a:t>
            </a:r>
            <a:r>
              <a:rPr lang="en-US" dirty="0">
                <a:latin typeface="Arial" panose="020B0604020202020204" pitchFamily="34" charset="0"/>
                <a:cs typeface="Arial" panose="020B0604020202020204" pitchFamily="34" charset="0"/>
              </a:rPr>
              <a:t> se o </a:t>
            </a:r>
            <a:r>
              <a:rPr lang="en-US" dirty="0" err="1">
                <a:latin typeface="Arial" panose="020B0604020202020204" pitchFamily="34" charset="0"/>
                <a:cs typeface="Arial" panose="020B0604020202020204" pitchFamily="34" charset="0"/>
              </a:rPr>
              <a:t>sistema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está</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funcionar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eficazmente</a:t>
            </a:r>
            <a:r>
              <a:rPr lang="en-US" dirty="0">
                <a:latin typeface="Arial" panose="020B0604020202020204" pitchFamily="34" charset="0"/>
                <a:cs typeface="Arial" panose="020B0604020202020204" pitchFamily="34" charset="0"/>
              </a:rPr>
              <a:t> e a </a:t>
            </a:r>
            <a:r>
              <a:rPr lang="en-US" dirty="0" err="1">
                <a:latin typeface="Arial" panose="020B0604020202020204" pitchFamily="34" charset="0"/>
                <a:cs typeface="Arial" panose="020B0604020202020204" pitchFamily="34" charset="0"/>
              </a:rPr>
              <a:t>fornecer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notificações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atempadas</a:t>
            </a:r>
            <a:r>
              <a:rPr lang="en-US" dirty="0">
                <a:latin typeface="Arial" panose="020B0604020202020204" pitchFamily="34" charset="0"/>
                <a:cs typeface="Arial" panose="020B0604020202020204" pitchFamily="34" charset="0"/>
              </a:rPr>
              <a:t> dos </a:t>
            </a:r>
            <a:r>
              <a:rPr lang="en-US" dirty="0" err="1">
                <a:latin typeface="Arial" panose="020B0604020202020204" pitchFamily="34" charset="0"/>
                <a:cs typeface="Arial" panose="020B0604020202020204" pitchFamily="34" charset="0"/>
              </a:rPr>
              <a:t>eventos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saúde</a:t>
            </a:r>
            <a:r>
              <a:rPr lang="en-US" dirty="0">
                <a:latin typeface="Arial" panose="020B0604020202020204" pitchFamily="34"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 </a:t>
            </a:r>
          </a:p>
          <a:p>
            <a:endParaRPr lang="en-US"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As </a:t>
            </a:r>
            <a:r>
              <a:rPr lang="en-US" dirty="0" err="1">
                <a:latin typeface="Arial" panose="020B0604020202020204" pitchFamily="34" charset="0"/>
                <a:cs typeface="Arial" panose="020B0604020202020204" pitchFamily="34" charset="0"/>
              </a:rPr>
              <a:t>práticas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apresentação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relatórios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distritais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são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também</a:t>
            </a:r>
            <a:r>
              <a:rPr lang="en-US" dirty="0">
                <a:latin typeface="Arial" panose="020B0604020202020204" pitchFamily="34" charset="0"/>
                <a:cs typeface="Arial" panose="020B0604020202020204" pitchFamily="34" charset="0"/>
              </a:rPr>
              <a:t> bons </a:t>
            </a:r>
            <a:r>
              <a:rPr lang="en-US" dirty="0" err="1">
                <a:latin typeface="Arial" panose="020B0604020202020204" pitchFamily="34" charset="0"/>
                <a:cs typeface="Arial" panose="020B0604020202020204" pitchFamily="34" charset="0"/>
              </a:rPr>
              <a:t>indicadores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desempenho</a:t>
            </a:r>
            <a:r>
              <a:rPr lang="en-US" dirty="0">
                <a:latin typeface="Arial" panose="020B0604020202020204" pitchFamily="34" charset="0"/>
                <a:cs typeface="Arial" panose="020B0604020202020204" pitchFamily="34" charset="0"/>
              </a:rPr>
              <a:t>. Saber a </a:t>
            </a:r>
            <a:r>
              <a:rPr lang="en-US" dirty="0" err="1">
                <a:latin typeface="Arial" panose="020B0604020202020204" pitchFamily="34" charset="0"/>
                <a:cs typeface="Arial" panose="020B0604020202020204" pitchFamily="34" charset="0"/>
              </a:rPr>
              <a:t>proporção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relatórios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rotina</a:t>
            </a:r>
            <a:r>
              <a:rPr lang="en-US" dirty="0">
                <a:latin typeface="Arial" panose="020B0604020202020204" pitchFamily="34" charset="0"/>
                <a:cs typeface="Arial" panose="020B0604020202020204" pitchFamily="34" charset="0"/>
              </a:rPr>
              <a:t> que </a:t>
            </a:r>
            <a:r>
              <a:rPr lang="en-US" dirty="0" err="1">
                <a:latin typeface="Arial" panose="020B0604020202020204" pitchFamily="34" charset="0"/>
                <a:cs typeface="Arial" panose="020B0604020202020204" pitchFamily="34" charset="0"/>
              </a:rPr>
              <a:t>são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submetidos</a:t>
            </a:r>
            <a:r>
              <a:rPr lang="en-US" dirty="0">
                <a:latin typeface="Arial" panose="020B0604020202020204" pitchFamily="34" charset="0"/>
                <a:cs typeface="Arial" panose="020B0604020202020204" pitchFamily="34" charset="0"/>
              </a:rPr>
              <a:t> a tempo e se o </a:t>
            </a:r>
            <a:r>
              <a:rPr lang="en-US" dirty="0" err="1">
                <a:latin typeface="Arial" panose="020B0604020202020204" pitchFamily="34" charset="0"/>
                <a:cs typeface="Arial" panose="020B0604020202020204" pitchFamily="34" charset="0"/>
              </a:rPr>
              <a:t>sistema</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está</a:t>
            </a:r>
            <a:r>
              <a:rPr lang="en-US" dirty="0">
                <a:latin typeface="Arial" panose="020B0604020202020204" pitchFamily="34" charset="0"/>
                <a:cs typeface="Arial" panose="020B0604020202020204" pitchFamily="34" charset="0"/>
              </a:rPr>
              <a:t> a </a:t>
            </a:r>
            <a:r>
              <a:rPr lang="en-US" dirty="0" err="1">
                <a:latin typeface="Arial" panose="020B0604020202020204" pitchFamily="34" charset="0"/>
                <a:cs typeface="Arial" panose="020B0604020202020204" pitchFamily="34" charset="0"/>
              </a:rPr>
              <a:t>funcionar</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como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deveria</a:t>
            </a:r>
            <a:r>
              <a:rPr lang="en-US" dirty="0">
                <a:latin typeface="Arial" panose="020B0604020202020204" pitchFamily="34" charset="0"/>
                <a:cs typeface="Arial" panose="020B0604020202020204" pitchFamily="34" charset="0"/>
              </a:rPr>
              <a:t> é </a:t>
            </a:r>
            <a:r>
              <a:rPr lang="en-US" dirty="0" err="1">
                <a:latin typeface="Arial" panose="020B0604020202020204" pitchFamily="34" charset="0"/>
                <a:cs typeface="Arial" panose="020B0604020202020204" pitchFamily="34" charset="0"/>
              </a:rPr>
              <a:t>essencial</a:t>
            </a:r>
            <a:r>
              <a:rPr lang="en-US" dirty="0">
                <a:latin typeface="Arial" panose="020B0604020202020204" pitchFamily="34" charset="0"/>
                <a:cs typeface="Arial" panose="020B0604020202020204" pitchFamily="34" charset="0"/>
              </a:rPr>
              <a:t> para o </a:t>
            </a:r>
            <a:r>
              <a:rPr lang="en-US" dirty="0" err="1">
                <a:latin typeface="Arial" panose="020B0604020202020204" pitchFamily="34" charset="0"/>
                <a:cs typeface="Arial" panose="020B0604020202020204" pitchFamily="34" charset="0"/>
              </a:rPr>
              <a:t>sucesso</a:t>
            </a:r>
            <a:r>
              <a:rPr lang="en-US" dirty="0">
                <a:latin typeface="Arial" panose="020B0604020202020204" pitchFamily="34" charset="0"/>
                <a:cs typeface="Arial" panose="020B0604020202020204" pitchFamily="34" charset="0"/>
              </a:rPr>
              <a:t> de um </a:t>
            </a:r>
            <a:r>
              <a:rPr lang="en-US" dirty="0" err="1">
                <a:latin typeface="Arial" panose="020B0604020202020204" pitchFamily="34" charset="0"/>
                <a:cs typeface="Arial" panose="020B0604020202020204" pitchFamily="34" charset="0"/>
              </a:rPr>
              <a:t>sistema</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vigilância</a:t>
            </a:r>
            <a:r>
              <a:rPr lang="en-US" dirty="0">
                <a:latin typeface="Arial" panose="020B0604020202020204" pitchFamily="34" charset="0"/>
                <a:cs typeface="Arial" panose="020B0604020202020204" pitchFamily="34" charset="0"/>
              </a:rPr>
              <a:t>. Uma </a:t>
            </a:r>
            <a:r>
              <a:rPr lang="en-US" dirty="0" err="1">
                <a:latin typeface="Arial" panose="020B0604020202020204" pitchFamily="34" charset="0"/>
                <a:cs typeface="Arial" panose="020B0604020202020204" pitchFamily="34" charset="0"/>
              </a:rPr>
              <a:t>vez</a:t>
            </a:r>
            <a:r>
              <a:rPr lang="en-US" dirty="0">
                <a:latin typeface="Arial" panose="020B0604020202020204" pitchFamily="34" charset="0"/>
                <a:cs typeface="Arial" panose="020B0604020202020204" pitchFamily="34" charset="0"/>
              </a:rPr>
              <a:t> que </a:t>
            </a:r>
            <a:r>
              <a:rPr lang="en-US" dirty="0" err="1">
                <a:latin typeface="Arial" panose="020B0604020202020204" pitchFamily="34" charset="0"/>
                <a:cs typeface="Arial" panose="020B0604020202020204" pitchFamily="34" charset="0"/>
              </a:rPr>
              <a:t>os</a:t>
            </a:r>
            <a:r>
              <a:rPr lang="en-US" dirty="0">
                <a:latin typeface="Arial" panose="020B0604020202020204" pitchFamily="34" charset="0"/>
                <a:cs typeface="Arial" panose="020B0604020202020204" pitchFamily="34" charset="0"/>
              </a:rPr>
              <a:t> dados de </a:t>
            </a:r>
            <a:r>
              <a:rPr lang="en-US" dirty="0" err="1">
                <a:latin typeface="Arial" panose="020B0604020202020204" pitchFamily="34" charset="0"/>
                <a:cs typeface="Arial" panose="020B0604020202020204" pitchFamily="34" charset="0"/>
              </a:rPr>
              <a:t>vigilância</a:t>
            </a:r>
            <a:r>
              <a:rPr lang="en-US" dirty="0">
                <a:latin typeface="Arial" panose="020B0604020202020204" pitchFamily="34" charset="0"/>
                <a:cs typeface="Arial" panose="020B0604020202020204" pitchFamily="34" charset="0"/>
              </a:rPr>
              <a:t> se </a:t>
            </a:r>
            <a:r>
              <a:rPr lang="en-US" dirty="0" err="1">
                <a:latin typeface="Arial" panose="020B0604020202020204" pitchFamily="34" charset="0"/>
                <a:cs typeface="Arial" panose="020B0604020202020204" pitchFamily="34" charset="0"/>
              </a:rPr>
              <a:t>destinam</a:t>
            </a:r>
            <a:r>
              <a:rPr lang="en-US" dirty="0">
                <a:latin typeface="Arial" panose="020B0604020202020204" pitchFamily="34" charset="0"/>
                <a:cs typeface="Arial" panose="020B0604020202020204" pitchFamily="34" charset="0"/>
              </a:rPr>
              <a:t> a ser </a:t>
            </a:r>
            <a:r>
              <a:rPr lang="en-US" dirty="0" err="1">
                <a:latin typeface="Arial" panose="020B0604020202020204" pitchFamily="34" charset="0"/>
                <a:cs typeface="Arial" panose="020B0604020202020204" pitchFamily="34" charset="0"/>
              </a:rPr>
              <a:t>utilizados</a:t>
            </a:r>
            <a:r>
              <a:rPr lang="en-US" dirty="0">
                <a:latin typeface="Arial" panose="020B0604020202020204" pitchFamily="34" charset="0"/>
                <a:cs typeface="Arial" panose="020B0604020202020204" pitchFamily="34" charset="0"/>
              </a:rPr>
              <a:t> para </a:t>
            </a:r>
            <a:r>
              <a:rPr lang="en-US" dirty="0" err="1">
                <a:latin typeface="Arial" panose="020B0604020202020204" pitchFamily="34" charset="0"/>
                <a:cs typeface="Arial" panose="020B0604020202020204" pitchFamily="34" charset="0"/>
              </a:rPr>
              <a:t>ação</a:t>
            </a:r>
            <a:r>
              <a:rPr lang="en-US" dirty="0">
                <a:latin typeface="Arial" panose="020B0604020202020204" pitchFamily="34" charset="0"/>
                <a:cs typeface="Arial" panose="020B0604020202020204" pitchFamily="34" charset="0"/>
              </a:rPr>
              <a:t>, um </a:t>
            </a:r>
            <a:r>
              <a:rPr lang="en-US" dirty="0" err="1">
                <a:latin typeface="Arial" panose="020B0604020202020204" pitchFamily="34" charset="0"/>
                <a:cs typeface="Arial" panose="020B0604020202020204" pitchFamily="34" charset="0"/>
              </a:rPr>
              <a:t>bom</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indicador</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desempenho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avalia</a:t>
            </a:r>
            <a:r>
              <a:rPr lang="en-US" dirty="0">
                <a:latin typeface="Arial" panose="020B0604020202020204" pitchFamily="34" charset="0"/>
                <a:cs typeface="Arial" panose="020B0604020202020204" pitchFamily="34" charset="0"/>
              </a:rPr>
              <a:t> se </a:t>
            </a:r>
            <a:r>
              <a:rPr lang="en-US" dirty="0" err="1">
                <a:latin typeface="Arial" panose="020B0604020202020204" pitchFamily="34" charset="0"/>
                <a:cs typeface="Arial" panose="020B0604020202020204" pitchFamily="34" charset="0"/>
              </a:rPr>
              <a:t>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resultados</a:t>
            </a:r>
            <a:r>
              <a:rPr lang="en-US" dirty="0">
                <a:latin typeface="Arial" panose="020B0604020202020204" pitchFamily="34" charset="0"/>
                <a:cs typeface="Arial" panose="020B0604020202020204" pitchFamily="34" charset="0"/>
              </a:rPr>
              <a:t> dos </a:t>
            </a:r>
            <a:r>
              <a:rPr lang="en-US" dirty="0" err="1">
                <a:latin typeface="Arial" panose="020B0604020202020204" pitchFamily="34" charset="0"/>
                <a:cs typeface="Arial" panose="020B0604020202020204" pitchFamily="34" charset="0"/>
              </a:rPr>
              <a:t>surtos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são</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divulgados</a:t>
            </a:r>
            <a:r>
              <a:rPr lang="en-US" dirty="0">
                <a:latin typeface="Arial" panose="020B0604020202020204" pitchFamily="34" charset="0"/>
                <a:cs typeface="Arial" panose="020B0604020202020204" pitchFamily="34" charset="0"/>
              </a:rPr>
              <a:t>.</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14</a:t>
            </a:fld>
            <a:endParaRPr lang="en-US" altLang="en-US"/>
          </a:p>
        </p:txBody>
      </p:sp>
    </p:spTree>
    <p:extLst>
      <p:ext uri="{BB962C8B-B14F-4D97-AF65-F5344CB8AC3E}">
        <p14:creationId xmlns:p14="http://schemas.microsoft.com/office/powerpoint/2010/main" val="38466570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atributos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caraterísticas</a:t>
            </a:r>
            <a:r>
              <a:rPr lang="en-US" sz="1200" dirty="0">
                <a:effectLst/>
                <a:latin typeface="Arial" panose="020B0604020202020204" pitchFamily="34" charset="0"/>
                <a:ea typeface="Times New Roman" panose="02020603050405020304" pitchFamily="18" charset="0"/>
                <a:cs typeface="Arial" panose="020B0604020202020204" pitchFamily="34" charset="0"/>
              </a:rPr>
              <a:t> de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concentramos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durante</a:t>
            </a:r>
            <a:r>
              <a:rPr lang="en-US" sz="1200" dirty="0">
                <a:effectLst/>
                <a:latin typeface="Arial" panose="020B0604020202020204" pitchFamily="34" charset="0"/>
                <a:ea typeface="Times New Roman" panose="02020603050405020304" pitchFamily="18" charset="0"/>
                <a:cs typeface="Arial" panose="020B0604020202020204" pitchFamily="34" charset="0"/>
              </a:rPr>
              <a:t> o FETP-Frontline </a:t>
            </a:r>
            <a:r>
              <a:rPr lang="en-US" sz="1200" dirty="0" err="1">
                <a:effectLst/>
                <a:latin typeface="Arial" panose="020B0604020202020204" pitchFamily="34" charset="0"/>
                <a:ea typeface="Times New Roman" panose="02020603050405020304" pitchFamily="18" charset="0"/>
                <a:cs typeface="Arial" panose="020B0604020202020204" pitchFamily="34" charset="0"/>
              </a:rPr>
              <a:t>são</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exaustividade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A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atualidade</a:t>
            </a:r>
            <a:r>
              <a:rPr lang="en-US" sz="1200" b="1"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é o facto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chegarem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nível</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seguinte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dentro</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prazo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Assim</a:t>
            </a:r>
            <a:r>
              <a:rPr lang="en-US" sz="1200" dirty="0">
                <a:effectLst/>
                <a:latin typeface="Arial" panose="020B0604020202020204" pitchFamily="34" charset="0"/>
                <a:ea typeface="Times New Roman" panose="02020603050405020304" pitchFamily="18" charset="0"/>
                <a:cs typeface="Arial" panose="020B0604020202020204" pitchFamily="34" charset="0"/>
              </a:rPr>
              <a:t>, se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suposto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clínica</a:t>
            </a:r>
            <a:r>
              <a:rPr lang="en-US" sz="1200" dirty="0">
                <a:effectLst/>
                <a:latin typeface="Arial" panose="020B0604020202020204" pitchFamily="34" charset="0"/>
                <a:ea typeface="Times New Roman" panose="02020603050405020304" pitchFamily="18" charset="0"/>
                <a:cs typeface="Arial" panose="020B0604020202020204" pitchFamily="34" charset="0"/>
              </a:rPr>
              <a:t>, hospital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apresentar</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semanal</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gabinete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distrital</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até</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terça-feira</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seguinte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será</a:t>
            </a:r>
            <a:r>
              <a:rPr lang="en-US" sz="1200" dirty="0">
                <a:effectLst/>
                <a:latin typeface="Arial" panose="020B0604020202020204" pitchFamily="34" charset="0"/>
                <a:ea typeface="Times New Roman" panose="02020603050405020304" pitchFamily="18" charset="0"/>
                <a:cs typeface="Arial" panose="020B0604020202020204" pitchFamily="34" charset="0"/>
              </a:rPr>
              <a:t> que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faz</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0" marR="0">
              <a:lnSpc>
                <a:spcPct val="115000"/>
              </a:lnSpc>
              <a:spcBef>
                <a:spcPts val="0"/>
              </a:spcBef>
              <a:spcAft>
                <a:spcPts val="1200"/>
              </a:spcAft>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Completude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significados</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primeiro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significado</a:t>
            </a:r>
            <a:r>
              <a:rPr lang="en-US" sz="1200" dirty="0">
                <a:effectLst/>
                <a:latin typeface="Arial" panose="020B0604020202020204" pitchFamily="34" charset="0"/>
                <a:ea typeface="Times New Roman" panose="02020603050405020304" pitchFamily="18" charset="0"/>
                <a:cs typeface="Arial" panose="020B0604020202020204" pitchFamily="34" charset="0"/>
              </a:rPr>
              <a:t>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comparável</a:t>
            </a:r>
            <a:r>
              <a:rPr lang="en-US" sz="1200" dirty="0">
                <a:effectLst/>
                <a:latin typeface="Arial" panose="020B0604020202020204" pitchFamily="34" charset="0"/>
                <a:ea typeface="Times New Roman" panose="02020603050405020304" pitchFamily="18" charset="0"/>
                <a:cs typeface="Arial" panose="020B0604020202020204" pitchFamily="34" charset="0"/>
              </a:rPr>
              <a:t> à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atualidade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Nesse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contexto</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exaustividade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significa</a:t>
            </a:r>
            <a:r>
              <a:rPr lang="en-US" sz="1200" dirty="0">
                <a:effectLst/>
                <a:latin typeface="Arial" panose="020B0604020202020204" pitchFamily="34" charset="0"/>
                <a:ea typeface="Times New Roman" panose="02020603050405020304" pitchFamily="18" charset="0"/>
                <a:cs typeface="Arial" panose="020B0604020202020204" pitchFamily="34" charset="0"/>
              </a:rPr>
              <a:t> 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chegam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nível</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seguinte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todos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locais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independentemente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estarem</a:t>
            </a:r>
            <a:r>
              <a:rPr lang="en-US" sz="1200" dirty="0">
                <a:effectLst/>
                <a:latin typeface="Arial" panose="020B0604020202020204" pitchFamily="34" charset="0"/>
                <a:ea typeface="Times New Roman" panose="02020603050405020304" pitchFamily="18" charset="0"/>
                <a:cs typeface="Arial" panose="020B0604020202020204" pitchFamily="34" charset="0"/>
              </a:rPr>
              <a:t> a tempo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atrasados</a:t>
            </a:r>
            <a:r>
              <a:rPr lang="en-US" sz="1200" dirty="0">
                <a:effectLst/>
                <a:latin typeface="Arial" panose="020B0604020202020204" pitchFamily="34" charset="0"/>
                <a:ea typeface="Times New Roman" panose="02020603050405020304" pitchFamily="18" charset="0"/>
                <a:cs typeface="Arial" panose="020B0604020202020204" pitchFamily="34" charset="0"/>
              </a:rPr>
              <a:t>. Por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outras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palavras</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proporção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locais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enviou</a:t>
            </a:r>
            <a:r>
              <a:rPr lang="en-US" sz="1200" dirty="0">
                <a:effectLst/>
                <a:latin typeface="Arial" panose="020B0604020202020204" pitchFamily="34" charset="0"/>
                <a:ea typeface="Times New Roman" panose="02020603050405020304" pitchFamily="18" charset="0"/>
                <a:cs typeface="Arial" panose="020B0604020202020204" pitchFamily="34" charset="0"/>
              </a:rPr>
              <a:t>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segundo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significado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exaustividade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está</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relacionado</a:t>
            </a:r>
            <a:r>
              <a:rPr lang="en-US" sz="1200" dirty="0">
                <a:effectLst/>
                <a:latin typeface="Arial" panose="020B0604020202020204" pitchFamily="34" charset="0"/>
                <a:ea typeface="Times New Roman" panose="02020603050405020304" pitchFamily="18" charset="0"/>
                <a:cs typeface="Arial" panose="020B0604020202020204" pitchFamily="34" charset="0"/>
              </a:rPr>
              <a:t> com a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qualidade</a:t>
            </a:r>
            <a:r>
              <a:rPr lang="en-US" sz="1200" b="1" dirty="0">
                <a:effectLst/>
                <a:latin typeface="Arial" panose="020B0604020202020204" pitchFamily="34" charset="0"/>
                <a:ea typeface="Times New Roman" panose="02020603050405020304" pitchFamily="18" charset="0"/>
                <a:cs typeface="Arial" panose="020B0604020202020204" pitchFamily="34" charset="0"/>
              </a:rPr>
              <a:t> dos dados </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todos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campos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obrigatórios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formulário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preenchidos</a:t>
            </a:r>
            <a:r>
              <a:rPr lang="en-US" sz="1200" dirty="0">
                <a:effectLst/>
                <a:latin typeface="Arial" panose="020B0604020202020204" pitchFamily="34" charset="0"/>
                <a:ea typeface="Times New Roman" panose="02020603050405020304" pitchFamily="18" charset="0"/>
                <a:cs typeface="Arial" panose="020B0604020202020204" pitchFamily="34" charset="0"/>
              </a:rPr>
              <a:t> com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informação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pretendida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faltam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alguns</a:t>
            </a:r>
            <a:r>
              <a:rPr lang="en-US" sz="1200" dirty="0">
                <a:effectLst/>
                <a:latin typeface="Arial" panose="020B0604020202020204" pitchFamily="34" charset="0"/>
                <a:ea typeface="Times New Roman" panose="02020603050405020304" pitchFamily="18" charset="0"/>
                <a:cs typeface="Arial" panose="020B0604020202020204" pitchFamily="34" charset="0"/>
              </a:rPr>
              <a:t> dos dados?</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De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ponto</a:t>
            </a:r>
            <a:r>
              <a:rPr lang="en-US" sz="1200" dirty="0">
                <a:effectLst/>
                <a:latin typeface="Arial" panose="020B0604020202020204" pitchFamily="34" charset="0"/>
                <a:ea typeface="Times New Roman" panose="02020603050405020304" pitchFamily="18" charset="0"/>
                <a:cs typeface="Arial" panose="020B0604020202020204" pitchFamily="34" charset="0"/>
              </a:rPr>
              <a:t> de vista </a:t>
            </a:r>
            <a:r>
              <a:rPr lang="en-US" sz="1200" u="sng" dirty="0">
                <a:effectLst/>
                <a:latin typeface="Arial" panose="020B0604020202020204" pitchFamily="34" charset="0"/>
                <a:ea typeface="Times New Roman" panose="02020603050405020304" pitchFamily="18" charset="0"/>
                <a:cs typeface="Arial" panose="020B0604020202020204" pitchFamily="34" charset="0"/>
              </a:rPr>
              <a:t>de </a:t>
            </a:r>
            <a:r>
              <a:rPr lang="en-US" sz="1200" u="sng" dirty="0" err="1">
                <a:effectLst/>
                <a:latin typeface="Arial" panose="020B0604020202020204" pitchFamily="34" charset="0"/>
                <a:ea typeface="Times New Roman" panose="02020603050405020304" pitchFamily="18" charset="0"/>
                <a:cs typeface="Arial" panose="020B0604020202020204" pitchFamily="34" charset="0"/>
              </a:rPr>
              <a:t>controlo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utilizaremos</a:t>
            </a:r>
            <a:r>
              <a:rPr lang="en-US" sz="1200" dirty="0">
                <a:effectLst/>
                <a:latin typeface="Arial" panose="020B0604020202020204" pitchFamily="34" charset="0"/>
                <a:ea typeface="Times New Roman" panose="02020603050405020304" pitchFamily="18" charset="0"/>
                <a:cs typeface="Arial" panose="020B0604020202020204" pitchFamily="34" charset="0"/>
              </a:rPr>
              <a:t> a plenitude no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primeiro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sentido</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15</a:t>
            </a:fld>
            <a:endParaRPr lang="en-US" altLang="en-US"/>
          </a:p>
        </p:txBody>
      </p:sp>
    </p:spTree>
    <p:extLst>
      <p:ext uri="{BB962C8B-B14F-4D97-AF65-F5344CB8AC3E}">
        <p14:creationId xmlns:p14="http://schemas.microsoft.com/office/powerpoint/2010/main" val="387891553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Considere</a:t>
            </a:r>
            <a:r>
              <a:rPr lang="en-US" sz="1200" dirty="0">
                <a:effectLst/>
                <a:latin typeface="Arial" panose="020B0604020202020204" pitchFamily="34" charset="0"/>
                <a:ea typeface="Times New Roman" panose="02020603050405020304" pitchFamily="18" charset="0"/>
                <a:cs typeface="Arial" panose="020B0604020202020204" pitchFamily="34" charset="0"/>
              </a:rPr>
              <a:t> a atualidade dos relatórios da Unidade de Saúde A. A atualidade tem um numerador e um denominador.</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Qual é o </a:t>
            </a:r>
            <a:r>
              <a:rPr lang="en-US" sz="1200" b="1" dirty="0">
                <a:effectLst/>
                <a:latin typeface="Arial" panose="020B0604020202020204" pitchFamily="34" charset="0"/>
                <a:ea typeface="Times New Roman" panose="02020603050405020304" pitchFamily="18" charset="0"/>
                <a:cs typeface="Arial" panose="020B0604020202020204" pitchFamily="34" charset="0"/>
              </a:rPr>
              <a:t>numerador </a:t>
            </a:r>
            <a:r>
              <a:rPr lang="en-US" sz="1200" dirty="0">
                <a:effectLst/>
                <a:latin typeface="Arial" panose="020B0604020202020204" pitchFamily="34" charset="0"/>
                <a:ea typeface="Times New Roman" panose="02020603050405020304" pitchFamily="18" charset="0"/>
                <a:cs typeface="Arial" panose="020B0604020202020204" pitchFamily="34" charset="0"/>
              </a:rPr>
              <a:t>da atualidade?</a:t>
            </a:r>
          </a:p>
          <a:p>
            <a:pPr marL="171450" marR="0" indent="-171450">
              <a:lnSpc>
                <a:spcPct val="115000"/>
              </a:lnSpc>
              <a:spcBef>
                <a:spcPts val="0"/>
              </a:spcBef>
              <a:spcAft>
                <a:spcPts val="6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i="1" dirty="0">
                <a:effectLst/>
                <a:latin typeface="Arial" panose="020B0604020202020204" pitchFamily="34" charset="0"/>
                <a:ea typeface="Times New Roman" panose="02020603050405020304" pitchFamily="18" charset="0"/>
                <a:cs typeface="Arial" panose="020B0604020202020204" pitchFamily="34" charset="0"/>
              </a:rPr>
              <a:t>Resposta:</a:t>
            </a:r>
            <a:r>
              <a:rPr lang="en-US" sz="1200" i="1" dirty="0">
                <a:effectLst/>
                <a:latin typeface="Arial" panose="020B0604020202020204" pitchFamily="34" charset="0"/>
                <a:ea typeface="Times New Roman" panose="02020603050405020304" pitchFamily="18" charset="0"/>
                <a:cs typeface="Arial" panose="020B0604020202020204" pitchFamily="34" charset="0"/>
              </a:rPr>
              <a:t> Número de relatórios enviados/recebidos atempadamente.</a:t>
            </a:r>
          </a:p>
          <a:p>
            <a:pPr marL="0" marR="0" indent="45720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Qual é o </a:t>
            </a:r>
            <a:r>
              <a:rPr lang="en-US" sz="1200" b="1" dirty="0">
                <a:effectLst/>
                <a:latin typeface="Arial" panose="020B0604020202020204" pitchFamily="34" charset="0"/>
                <a:ea typeface="Times New Roman" panose="02020603050405020304" pitchFamily="18" charset="0"/>
                <a:cs typeface="Arial" panose="020B0604020202020204" pitchFamily="34" charset="0"/>
              </a:rPr>
              <a:t>denominador </a:t>
            </a:r>
            <a:r>
              <a:rPr lang="en-US" sz="1200" dirty="0">
                <a:effectLst/>
                <a:latin typeface="Arial" panose="020B0604020202020204" pitchFamily="34" charset="0"/>
                <a:ea typeface="Times New Roman" panose="02020603050405020304" pitchFamily="18" charset="0"/>
                <a:cs typeface="Arial" panose="020B0604020202020204" pitchFamily="34" charset="0"/>
              </a:rPr>
              <a:t>da atualidade?</a:t>
            </a:r>
          </a:p>
          <a:p>
            <a:pPr marL="171450" marR="0" indent="-171450">
              <a:lnSpc>
                <a:spcPct val="115000"/>
              </a:lnSpc>
              <a:spcBef>
                <a:spcPts val="0"/>
              </a:spcBef>
              <a:spcAft>
                <a:spcPts val="6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i="1" dirty="0">
                <a:effectLst/>
                <a:latin typeface="Arial" panose="020B0604020202020204" pitchFamily="34" charset="0"/>
                <a:ea typeface="Times New Roman" panose="02020603050405020304" pitchFamily="18" charset="0"/>
                <a:cs typeface="Arial" panose="020B0604020202020204" pitchFamily="34" charset="0"/>
              </a:rPr>
              <a:t>Resposta: </a:t>
            </a:r>
            <a:r>
              <a:rPr lang="en-US" sz="1200" i="1" dirty="0">
                <a:effectLst/>
                <a:latin typeface="Arial" panose="020B0604020202020204" pitchFamily="34" charset="0"/>
                <a:ea typeface="Times New Roman" panose="02020603050405020304" pitchFamily="18" charset="0"/>
                <a:cs typeface="Arial" panose="020B0604020202020204" pitchFamily="34" charset="0"/>
              </a:rPr>
              <a:t>Número de semanas no período de tempo relevante.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 x6&gt; </a:t>
            </a:r>
          </a:p>
          <a:p>
            <a:pPr marL="171450" marR="0" indent="-171450">
              <a:lnSpc>
                <a:spcPct val="115000"/>
              </a:lnSpc>
              <a:spcBef>
                <a:spcPts val="0"/>
              </a:spcBef>
              <a:spcAft>
                <a:spcPts val="6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rPr>
              <a:t>Dito isto:</a:t>
            </a:r>
            <a:r>
              <a:rPr lang="en-US" sz="1200" b="1" u="none" dirty="0">
                <a:latin typeface="Arial" panose="020B0604020202020204" pitchFamily="34" charset="0"/>
                <a:cs typeface="Arial" panose="020B0604020202020204" pitchFamily="34" charset="0"/>
              </a:rPr>
              <a:t> Veja </a:t>
            </a:r>
            <a:r>
              <a:rPr lang="en-US" sz="1200" b="0" u="none" dirty="0">
                <a:latin typeface="Arial" panose="020B0604020202020204" pitchFamily="34" charset="0"/>
                <a:cs typeface="Arial" panose="020B0604020202020204" pitchFamily="34" charset="0"/>
              </a:rPr>
              <a:t>os </a:t>
            </a:r>
            <a:r>
              <a:rPr lang="en-US" sz="1200" dirty="0">
                <a:effectLst/>
                <a:latin typeface="Arial" panose="020B0604020202020204" pitchFamily="34" charset="0"/>
                <a:ea typeface="Times New Roman" panose="02020603050405020304" pitchFamily="18" charset="0"/>
                <a:cs typeface="Arial" panose="020B0604020202020204" pitchFamily="34" charset="0"/>
              </a:rPr>
              <a:t>dados e os cálculos relativos à atualidade dos relatórios em 2022 e no primeiro semestre de 2023.</a:t>
            </a:r>
          </a:p>
          <a:p>
            <a:pPr marL="0" marR="0">
              <a:lnSpc>
                <a:spcPct val="107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Perguntar: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que é que os resultados vos dizem sobre uma possível tendência de comunicação para a instalação A?</a:t>
            </a:r>
          </a:p>
          <a:p>
            <a:pPr marL="171450" marR="0" indent="-171450">
              <a:lnSpc>
                <a:spcPct val="115000"/>
              </a:lnSpc>
              <a:spcBef>
                <a:spcPts val="0"/>
              </a:spcBef>
              <a:spcAft>
                <a:spcPts val="6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resposta(s). </a:t>
            </a:r>
            <a:r>
              <a:rPr lang="en-US" sz="1200" b="1" i="1" dirty="0">
                <a:effectLst/>
                <a:latin typeface="Arial" panose="020B0604020202020204" pitchFamily="34" charset="0"/>
                <a:ea typeface="Times New Roman" panose="02020603050405020304" pitchFamily="18" charset="0"/>
                <a:cs typeface="Arial" panose="020B0604020202020204" pitchFamily="34" charset="0"/>
              </a:rPr>
              <a:t>Resposta:</a:t>
            </a:r>
            <a:r>
              <a:rPr lang="en-US" sz="1200" i="1" dirty="0">
                <a:effectLst/>
                <a:latin typeface="Arial" panose="020B0604020202020204" pitchFamily="34" charset="0"/>
                <a:ea typeface="Times New Roman" panose="02020603050405020304" pitchFamily="18" charset="0"/>
                <a:cs typeface="Arial" panose="020B0604020202020204" pitchFamily="34" charset="0"/>
              </a:rPr>
              <a:t> Os cálculos mostram que a pontualidade era de 73% em 2022 e melhorou para 85% durante o primeiro semestre de 2023. </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16</a:t>
            </a:fld>
            <a:endParaRPr lang="en-US" altLang="en-US"/>
          </a:p>
        </p:txBody>
      </p:sp>
    </p:spTree>
    <p:extLst>
      <p:ext uri="{BB962C8B-B14F-4D97-AF65-F5344CB8AC3E}">
        <p14:creationId xmlns:p14="http://schemas.microsoft.com/office/powerpoint/2010/main" val="2832161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Agora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já</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trabalhámos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numa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variedade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indicadores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vamos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concentrar-nos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apenas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alguns</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utilizarão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durante</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vosso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trabalho</a:t>
            </a:r>
            <a:r>
              <a:rPr lang="en-US" sz="1200" dirty="0">
                <a:effectLst/>
                <a:latin typeface="Arial" panose="020B0604020202020204" pitchFamily="34" charset="0"/>
                <a:ea typeface="Times New Roman" panose="02020603050405020304" pitchFamily="18" charset="0"/>
                <a:cs typeface="Arial" panose="020B0604020202020204" pitchFamily="34" charset="0"/>
              </a:rPr>
              <a:t> de campo -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pontualidade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integralidade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comunicação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zero.</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actividades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devem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fazer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parte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revisão</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análise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semanal</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rotina</a:t>
            </a:r>
            <a:r>
              <a:rPr lang="en-US" sz="1200" dirty="0">
                <a:effectLst/>
                <a:latin typeface="Arial" panose="020B0604020202020204" pitchFamily="34" charset="0"/>
                <a:ea typeface="Times New Roman" panose="02020603050405020304" pitchFamily="18" charset="0"/>
                <a:cs typeface="Arial" panose="020B0604020202020204" pitchFamily="34" charset="0"/>
              </a:rPr>
              <a:t> dos dados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das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doenças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Preencher</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o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quadro</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da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atualidade</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e da </a:t>
            </a:r>
            <a:r>
              <a:rPr kumimoji="0" lang="en-US" sz="1200" b="0" i="0" u="none" strike="noStrike" kern="1200" cap="none" spc="0" normalizeH="0" baseline="0" noProof="0" dirty="0" err="1">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exaustividade</a:t>
            </a:r>
            <a:r>
              <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 </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&lt;CLICAR&gt;</a:t>
            </a: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kumimoji="0" lang="en-US" sz="1200" b="0"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Avaliar</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zero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todas</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doenças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notificáveis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&lt;CLICAR&gt; </a:t>
            </a:r>
            <a:r>
              <a:rPr lang="en-US" sz="1200" dirty="0">
                <a:effectLst/>
                <a:latin typeface="Arial" panose="020B0604020202020204" pitchFamily="34" charset="0"/>
                <a:ea typeface="Times New Roman" panose="02020603050405020304" pitchFamily="18" charset="0"/>
                <a:cs typeface="Arial" panose="020B0604020202020204" pitchFamily="34" charset="0"/>
              </a:rPr>
              <a:t>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casos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individuais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estiverem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disponíveis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tiver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acesso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diários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bordo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verifique</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semanal</a:t>
            </a:r>
            <a:r>
              <a:rPr lang="en-US" sz="1200" dirty="0">
                <a:effectLst/>
                <a:latin typeface="Arial" panose="020B0604020202020204" pitchFamily="34" charset="0"/>
                <a:ea typeface="Times New Roman" panose="02020603050405020304" pitchFamily="18" charset="0"/>
                <a:cs typeface="Arial" panose="020B0604020202020204" pitchFamily="34" charset="0"/>
              </a:rPr>
              <a:t> com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documentos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origem</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identificar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quaisquer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casos</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deveriam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sido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imediatamente</a:t>
            </a:r>
            <a:r>
              <a:rPr lang="en-US" sz="1200" dirty="0">
                <a:effectLst/>
                <a:latin typeface="Arial" panose="020B0604020202020204" pitchFamily="34" charset="0"/>
                <a:ea typeface="Times New Roman" panose="02020603050405020304" pitchFamily="18" charset="0"/>
                <a:cs typeface="Arial" panose="020B0604020202020204" pitchFamily="34" charset="0"/>
              </a:rPr>
              <a:t>, mas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foram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&lt;CLICAR&gt; </a:t>
            </a:r>
            <a:r>
              <a:rPr lang="en-US" sz="1200" dirty="0">
                <a:effectLst/>
                <a:latin typeface="Arial" panose="020B0604020202020204" pitchFamily="34" charset="0"/>
                <a:ea typeface="Times New Roman" panose="02020603050405020304" pitchFamily="18" charset="0"/>
                <a:cs typeface="Arial" panose="020B0604020202020204" pitchFamily="34" charset="0"/>
              </a:rPr>
              <a:t>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necessário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acompanhe</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instalações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para resolver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quaisquer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problemas</a:t>
            </a:r>
            <a:r>
              <a:rPr lang="en-US" sz="1200" dirty="0">
                <a:effectLst/>
                <a:latin typeface="Arial" panose="020B0604020202020204" pitchFamily="34" charset="0"/>
                <a:ea typeface="Times New Roman" panose="02020603050405020304" pitchFamily="18" charset="0"/>
                <a:cs typeface="Arial" panose="020B0604020202020204" pitchFamily="34" charset="0"/>
              </a:rPr>
              <a:t> com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kumimoji="0" lang="en-US" sz="1200" b="1" i="0" u="none" strike="noStrike" kern="1200" cap="none" spc="0" normalizeH="0" baseline="0" noProof="0" dirty="0">
                <a:ln>
                  <a:noFill/>
                </a:ln>
                <a:solidFill>
                  <a:srgbClr val="000000"/>
                </a:solidFill>
                <a:effectLst/>
                <a:uLnTx/>
                <a:uFillTx/>
                <a:latin typeface="Arial" panose="020B0604020202020204" pitchFamily="34" charset="0"/>
                <a:ea typeface="Times New Roman" panose="02020603050405020304" pitchFamily="18" charset="0"/>
                <a:cs typeface="Arial" panose="020B0604020202020204" pitchFamily="34" charset="0"/>
              </a:rPr>
              <a:t>&lt;CLICAR&gt;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1200"/>
              </a:spcAft>
              <a:buFont typeface="Courier New" panose="02070309020205020404" pitchFamily="49" charset="0"/>
              <a:buChar char="o"/>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Manter</a:t>
            </a:r>
            <a:r>
              <a:rPr lang="en-US" sz="1200" b="1" dirty="0">
                <a:effectLst/>
                <a:latin typeface="Arial" panose="020B0604020202020204" pitchFamily="34" charset="0"/>
                <a:ea typeface="Times New Roman" panose="02020603050405020304" pitchFamily="18" charset="0"/>
                <a:cs typeface="Arial" panose="020B0604020202020204" pitchFamily="34" charset="0"/>
              </a:rPr>
              <a:t> a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b="1" dirty="0">
                <a:effectLst/>
                <a:latin typeface="Arial" panose="020B0604020202020204" pitchFamily="34" charset="0"/>
                <a:ea typeface="Times New Roman" panose="02020603050405020304" pitchFamily="18" charset="0"/>
                <a:cs typeface="Arial" panose="020B0604020202020204" pitchFamily="34" charset="0"/>
              </a:rPr>
              <a:t> simples</a:t>
            </a:r>
            <a:r>
              <a:rPr lang="en-US" sz="1200" dirty="0">
                <a:effectLst/>
                <a:latin typeface="Arial" panose="020B0604020202020204" pitchFamily="34" charset="0"/>
                <a:ea typeface="Times New Roman" panose="02020603050405020304" pitchFamily="18" charset="0"/>
                <a:cs typeface="Arial" panose="020B0604020202020204" pitchFamily="34" charset="0"/>
              </a:rPr>
              <a:t>, para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possa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fazer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parte</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rotina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semanal</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17</a:t>
            </a:fld>
            <a:endParaRPr lang="en-US" altLang="en-US"/>
          </a:p>
        </p:txBody>
      </p:sp>
    </p:spTree>
    <p:extLst>
      <p:ext uri="{BB962C8B-B14F-4D97-AF65-F5344CB8AC3E}">
        <p14:creationId xmlns:p14="http://schemas.microsoft.com/office/powerpoint/2010/main" val="37451770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três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diapositivos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seguintes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contêm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formulários</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podem</a:t>
            </a:r>
            <a:r>
              <a:rPr lang="en-US" sz="1200" dirty="0">
                <a:effectLst/>
                <a:latin typeface="Arial" panose="020B0604020202020204" pitchFamily="34" charset="0"/>
                <a:ea typeface="Times New Roman" panose="02020603050405020304" pitchFamily="18" charset="0"/>
                <a:cs typeface="Arial" panose="020B0604020202020204" pitchFamily="34" charset="0"/>
              </a:rPr>
              <a:t> ser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utilizados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desenvolver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formulários</a:t>
            </a:r>
            <a:r>
              <a:rPr lang="en-US" sz="1200" dirty="0">
                <a:effectLst/>
                <a:latin typeface="Arial" panose="020B0604020202020204" pitchFamily="34" charset="0"/>
                <a:ea typeface="Times New Roman" panose="02020603050405020304" pitchFamily="18" charset="0"/>
                <a:cs typeface="Arial" panose="020B0604020202020204" pitchFamily="34" charset="0"/>
              </a:rPr>
              <a:t> com base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nestes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exemplos</a:t>
            </a:r>
            <a:r>
              <a:rPr lang="en-US" sz="1200" dirty="0">
                <a:effectLst/>
                <a:latin typeface="Arial" panose="020B0604020202020204" pitchFamily="34" charset="0"/>
                <a:ea typeface="Times New Roman" panose="02020603050405020304" pitchFamily="18" charset="0"/>
                <a:cs typeface="Arial" panose="020B0604020202020204" pitchFamily="34" charset="0"/>
              </a:rPr>
              <a:t>, 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estiverem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atualmente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disponíveis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Este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quadro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apresenta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semanas</a:t>
            </a:r>
            <a:r>
              <a:rPr lang="en-US" sz="1200" dirty="0">
                <a:effectLst/>
                <a:latin typeface="Arial" panose="020B0604020202020204" pitchFamily="34" charset="0"/>
                <a:ea typeface="Times New Roman" panose="02020603050405020304" pitchFamily="18" charset="0"/>
                <a:cs typeface="Arial" panose="020B0604020202020204" pitchFamily="34" charset="0"/>
              </a:rPr>
              <a:t> de dados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demonstram</a:t>
            </a:r>
            <a:r>
              <a:rPr lang="en-US" sz="1200" dirty="0">
                <a:effectLst/>
                <a:latin typeface="Arial" panose="020B0604020202020204" pitchFamily="34" charset="0"/>
                <a:ea typeface="Times New Roman" panose="02020603050405020304" pitchFamily="18" charset="0"/>
                <a:cs typeface="Arial" panose="020B0604020202020204" pitchFamily="34" charset="0"/>
              </a:rPr>
              <a:t> 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doenças</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estabelecimentos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foram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recebidos</a:t>
            </a:r>
            <a:r>
              <a:rPr lang="en-US" sz="1200" dirty="0">
                <a:effectLst/>
                <a:latin typeface="Arial" panose="020B0604020202020204" pitchFamily="34" charset="0"/>
                <a:ea typeface="Times New Roman" panose="02020603050405020304" pitchFamily="18" charset="0"/>
                <a:cs typeface="Arial" panose="020B0604020202020204" pitchFamily="34" charset="0"/>
              </a:rPr>
              <a:t> a tempo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cada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a:t>
            </a:r>
            <a:r>
              <a:rPr lang="en-US" sz="1200" dirty="0">
                <a:effectLst/>
                <a:latin typeface="Arial" panose="020B0604020202020204" pitchFamily="34" charset="0"/>
                <a:ea typeface="Times New Roman" panose="02020603050405020304" pitchFamily="18" charset="0"/>
                <a:cs typeface="Arial" panose="020B0604020202020204" pitchFamily="34" charset="0"/>
              </a:rPr>
              <a:t>. Nesta </a:t>
            </a:r>
            <a:r>
              <a:rPr lang="en-US" sz="1200" dirty="0" err="1">
                <a:effectLst/>
                <a:latin typeface="Arial" panose="020B0604020202020204" pitchFamily="34" charset="0"/>
                <a:ea typeface="Times New Roman" panose="02020603050405020304" pitchFamily="18" charset="0"/>
                <a:cs typeface="Arial" panose="020B0604020202020204" pitchFamily="34" charset="0"/>
              </a:rPr>
              <a:t>tabela</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628650" marR="0" lvl="1" indent="-171450">
              <a:lnSpc>
                <a:spcPct val="100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significa</a:t>
            </a:r>
            <a:r>
              <a:rPr lang="en-US" sz="1200" dirty="0">
                <a:effectLst/>
                <a:latin typeface="Arial" panose="020B0604020202020204" pitchFamily="34" charset="0"/>
                <a:ea typeface="Times New Roman" panose="02020603050405020304" pitchFamily="18" charset="0"/>
                <a:cs typeface="Arial" panose="020B0604020202020204" pitchFamily="34" charset="0"/>
              </a:rPr>
              <a:t> "On Time</a:t>
            </a:r>
          </a:p>
          <a:p>
            <a:pPr marL="628650" marR="0" lvl="1" indent="-171450">
              <a:lnSpc>
                <a:spcPct val="100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L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significa</a:t>
            </a:r>
            <a:r>
              <a:rPr lang="en-US" sz="1200" dirty="0">
                <a:effectLst/>
                <a:latin typeface="Arial" panose="020B0604020202020204" pitchFamily="34" charset="0"/>
                <a:ea typeface="Times New Roman" panose="02020603050405020304" pitchFamily="18" charset="0"/>
                <a:cs typeface="Arial" panose="020B0604020202020204" pitchFamily="34" charset="0"/>
              </a:rPr>
              <a:t> Late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tarde</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p>
          <a:p>
            <a:pPr marL="628650" marR="0" lvl="1" indent="-171450">
              <a:lnSpc>
                <a:spcPct val="100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M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significa</a:t>
            </a:r>
            <a:r>
              <a:rPr lang="en-US" sz="1200" dirty="0">
                <a:effectLst/>
                <a:latin typeface="Arial" panose="020B0604020202020204" pitchFamily="34" charset="0"/>
                <a:ea typeface="Times New Roman" panose="02020603050405020304" pitchFamily="18" charset="0"/>
                <a:cs typeface="Arial" panose="020B0604020202020204" pitchFamily="34" charset="0"/>
              </a:rPr>
              <a:t> "Missing"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falta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"No Report"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endParaRPr lang="en-US" sz="1200" dirty="0">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18</a:t>
            </a:fld>
            <a:endParaRPr lang="en-US" altLang="en-US"/>
          </a:p>
        </p:txBody>
      </p:sp>
    </p:spTree>
    <p:extLst>
      <p:ext uri="{BB962C8B-B14F-4D97-AF65-F5344CB8AC3E}">
        <p14:creationId xmlns:p14="http://schemas.microsoft.com/office/powerpoint/2010/main" val="169277134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indent="-171450">
              <a:lnSpc>
                <a:spcPct val="115000"/>
              </a:lnSpc>
              <a:spcBef>
                <a:spcPts val="0"/>
              </a:spcBef>
              <a:spcAft>
                <a:spcPts val="1200"/>
              </a:spcAft>
              <a:buFont typeface="Wingdings" panose="05000000000000000000" pitchFamily="2" charset="2"/>
              <a:buChar char="§"/>
            </a:pPr>
            <a:r>
              <a:rPr lang="en-US" sz="1200" b="1" u="sng" dirty="0" err="1">
                <a:latin typeface="Arial"/>
                <a:cs typeface="Arial"/>
              </a:rPr>
              <a:t>Dizer</a:t>
            </a:r>
            <a:r>
              <a:rPr lang="en-US" sz="1200" b="1" u="sng" dirty="0">
                <a:latin typeface="Arial"/>
                <a:cs typeface="Arial"/>
              </a:rPr>
              <a:t>:</a:t>
            </a:r>
            <a:r>
              <a:rPr lang="en-US" sz="1200" b="1" u="none" dirty="0">
                <a:latin typeface="Arial"/>
                <a:cs typeface="Arial"/>
              </a:rPr>
              <a:t> </a:t>
            </a:r>
            <a:r>
              <a:rPr lang="en-US" sz="1200" dirty="0">
                <a:effectLst/>
                <a:latin typeface="Arial"/>
                <a:ea typeface="Times New Roman" panose="02020603050405020304" pitchFamily="18" charset="0"/>
                <a:cs typeface="Arial"/>
              </a:rPr>
              <a:t>Este é um </a:t>
            </a:r>
            <a:r>
              <a:rPr lang="en-US" sz="1200" dirty="0" err="1">
                <a:effectLst/>
                <a:latin typeface="Arial"/>
                <a:ea typeface="Times New Roman" panose="02020603050405020304" pitchFamily="18" charset="0"/>
                <a:cs typeface="Arial"/>
              </a:rPr>
              <a:t>exemplo</a:t>
            </a:r>
            <a:r>
              <a:rPr lang="en-US" sz="1200" dirty="0">
                <a:effectLst/>
                <a:latin typeface="Arial"/>
                <a:ea typeface="Times New Roman" panose="02020603050405020304" pitchFamily="18" charset="0"/>
                <a:cs typeface="Arial"/>
              </a:rPr>
              <a:t> de </a:t>
            </a:r>
            <a:r>
              <a:rPr lang="en-US" sz="1200" dirty="0" err="1">
                <a:effectLst/>
                <a:latin typeface="Arial"/>
                <a:ea typeface="Times New Roman" panose="02020603050405020304" pitchFamily="18" charset="0"/>
                <a:cs typeface="Arial"/>
              </a:rPr>
              <a:t>uma</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tabela</a:t>
            </a:r>
            <a:r>
              <a:rPr lang="en-US" sz="1200" dirty="0">
                <a:effectLst/>
                <a:latin typeface="Arial"/>
                <a:ea typeface="Times New Roman" panose="02020603050405020304" pitchFamily="18" charset="0"/>
                <a:cs typeface="Arial"/>
              </a:rPr>
              <a:t> que </a:t>
            </a:r>
            <a:r>
              <a:rPr lang="en-US" sz="1200" dirty="0" err="1">
                <a:effectLst/>
                <a:latin typeface="Arial"/>
                <a:ea typeface="Times New Roman" panose="02020603050405020304" pitchFamily="18" charset="0"/>
                <a:cs typeface="Arial"/>
              </a:rPr>
              <a:t>está</a:t>
            </a:r>
            <a:r>
              <a:rPr lang="en-US" sz="1200" dirty="0">
                <a:effectLst/>
                <a:latin typeface="Arial"/>
                <a:ea typeface="Times New Roman" panose="02020603050405020304" pitchFamily="18" charset="0"/>
                <a:cs typeface="Arial"/>
              </a:rPr>
              <a:t> a ser </a:t>
            </a:r>
            <a:r>
              <a:rPr lang="en-US" sz="1200" dirty="0" err="1">
                <a:effectLst/>
                <a:latin typeface="Arial"/>
                <a:ea typeface="Times New Roman" panose="02020603050405020304" pitchFamily="18" charset="0"/>
                <a:cs typeface="Arial"/>
              </a:rPr>
              <a:t>utilizada</a:t>
            </a:r>
            <a:r>
              <a:rPr lang="en-US" sz="1200" dirty="0">
                <a:effectLst/>
                <a:latin typeface="Arial"/>
                <a:ea typeface="Times New Roman" panose="02020603050405020304" pitchFamily="18" charset="0"/>
                <a:cs typeface="Arial"/>
              </a:rPr>
              <a:t> para </a:t>
            </a:r>
            <a:r>
              <a:rPr lang="en-US" sz="1200" dirty="0" err="1">
                <a:effectLst/>
                <a:latin typeface="Arial"/>
                <a:ea typeface="Times New Roman" panose="02020603050405020304" pitchFamily="18" charset="0"/>
                <a:cs typeface="Arial"/>
              </a:rPr>
              <a:t>monitorizar</a:t>
            </a:r>
            <a:r>
              <a:rPr lang="en-US" sz="1200" dirty="0">
                <a:effectLst/>
                <a:latin typeface="Arial"/>
                <a:ea typeface="Times New Roman" panose="02020603050405020304" pitchFamily="18" charset="0"/>
                <a:cs typeface="Arial"/>
              </a:rPr>
              <a:t> a </a:t>
            </a:r>
            <a:r>
              <a:rPr lang="en-US" sz="1200" dirty="0" err="1">
                <a:effectLst/>
                <a:latin typeface="Arial"/>
                <a:ea typeface="Times New Roman" panose="02020603050405020304" pitchFamily="18" charset="0"/>
                <a:cs typeface="Arial"/>
              </a:rPr>
              <a:t>atualidade</a:t>
            </a:r>
            <a:r>
              <a:rPr lang="en-US" sz="1200" dirty="0">
                <a:effectLst/>
                <a:latin typeface="Arial"/>
                <a:ea typeface="Times New Roman" panose="02020603050405020304" pitchFamily="18" charset="0"/>
                <a:cs typeface="Arial"/>
              </a:rPr>
              <a:t> dos dados, </a:t>
            </a:r>
            <a:r>
              <a:rPr lang="en-US" sz="1200" dirty="0" err="1">
                <a:effectLst/>
                <a:latin typeface="Arial"/>
                <a:ea typeface="Times New Roman" panose="02020603050405020304" pitchFamily="18" charset="0"/>
                <a:cs typeface="Arial"/>
              </a:rPr>
              <a:t>bem</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como</a:t>
            </a:r>
            <a:r>
              <a:rPr lang="en-US" sz="1200" dirty="0">
                <a:effectLst/>
                <a:latin typeface="Arial"/>
                <a:ea typeface="Times New Roman" panose="02020603050405020304" pitchFamily="18" charset="0"/>
                <a:cs typeface="Arial"/>
              </a:rPr>
              <a:t> a </a:t>
            </a:r>
            <a:r>
              <a:rPr lang="en-US" sz="1200" dirty="0" err="1">
                <a:effectLst/>
                <a:latin typeface="Arial"/>
                <a:ea typeface="Times New Roman" panose="02020603050405020304" pitchFamily="18" charset="0"/>
                <a:cs typeface="Arial"/>
              </a:rPr>
              <a:t>comunicação</a:t>
            </a:r>
            <a:r>
              <a:rPr lang="en-US" sz="1200" dirty="0">
                <a:effectLst/>
                <a:latin typeface="Arial"/>
                <a:ea typeface="Times New Roman" panose="02020603050405020304" pitchFamily="18" charset="0"/>
                <a:cs typeface="Arial"/>
              </a:rPr>
              <a:t> de zero </a:t>
            </a:r>
            <a:r>
              <a:rPr lang="en-US" sz="1200" dirty="0" err="1">
                <a:effectLst/>
                <a:latin typeface="Arial"/>
                <a:ea typeface="Times New Roman" panose="02020603050405020304" pitchFamily="18" charset="0"/>
                <a:cs typeface="Arial"/>
              </a:rPr>
              <a:t>casos</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Relembrando</a:t>
            </a:r>
            <a:r>
              <a:rPr lang="en-US" sz="1200" dirty="0">
                <a:effectLst/>
                <a:latin typeface="Arial"/>
                <a:ea typeface="Times New Roman" panose="02020603050405020304" pitchFamily="18" charset="0"/>
                <a:cs typeface="Arial"/>
              </a:rPr>
              <a:t>, a </a:t>
            </a:r>
            <a:r>
              <a:rPr lang="en-US" sz="1200" dirty="0" err="1">
                <a:effectLst/>
                <a:latin typeface="Arial"/>
                <a:ea typeface="Times New Roman" panose="02020603050405020304" pitchFamily="18" charset="0"/>
                <a:cs typeface="Arial"/>
              </a:rPr>
              <a:t>comunicação</a:t>
            </a:r>
            <a:r>
              <a:rPr lang="en-US" sz="1200" dirty="0">
                <a:effectLst/>
                <a:latin typeface="Arial"/>
                <a:ea typeface="Times New Roman" panose="02020603050405020304" pitchFamily="18" charset="0"/>
                <a:cs typeface="Arial"/>
              </a:rPr>
              <a:t> zero </a:t>
            </a:r>
            <a:r>
              <a:rPr lang="en-US" sz="1200" dirty="0" err="1">
                <a:effectLst/>
                <a:latin typeface="Arial"/>
                <a:ea typeface="Times New Roman" panose="02020603050405020304" pitchFamily="18" charset="0"/>
                <a:cs typeface="Arial"/>
              </a:rPr>
              <a:t>significa</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comunicar</a:t>
            </a:r>
            <a:r>
              <a:rPr lang="en-US" sz="1200" dirty="0">
                <a:effectLst/>
                <a:latin typeface="Arial"/>
                <a:ea typeface="Times New Roman" panose="02020603050405020304" pitchFamily="18" charset="0"/>
                <a:cs typeface="Arial"/>
              </a:rPr>
              <a:t> zero </a:t>
            </a:r>
            <a:r>
              <a:rPr lang="en-US" sz="1200" dirty="0" err="1">
                <a:effectLst/>
                <a:latin typeface="Arial"/>
                <a:ea typeface="Times New Roman" panose="02020603050405020304" pitchFamily="18" charset="0"/>
                <a:cs typeface="Arial"/>
              </a:rPr>
              <a:t>quando</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não</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há</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casos</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por</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oposição</a:t>
            </a:r>
            <a:r>
              <a:rPr lang="en-US" sz="1200" dirty="0">
                <a:effectLst/>
                <a:latin typeface="Arial"/>
                <a:ea typeface="Times New Roman" panose="02020603050405020304" pitchFamily="18" charset="0"/>
                <a:cs typeface="Arial"/>
              </a:rPr>
              <a:t> a </a:t>
            </a:r>
            <a:r>
              <a:rPr lang="en-US" sz="1200" dirty="0" err="1">
                <a:effectLst/>
                <a:latin typeface="Arial"/>
                <a:ea typeface="Times New Roman" panose="02020603050405020304" pitchFamily="18" charset="0"/>
                <a:cs typeface="Arial"/>
              </a:rPr>
              <a:t>deixar</a:t>
            </a:r>
            <a:r>
              <a:rPr lang="en-US" sz="1200" dirty="0">
                <a:effectLst/>
                <a:latin typeface="Arial"/>
                <a:ea typeface="Times New Roman" panose="02020603050405020304" pitchFamily="18" charset="0"/>
                <a:cs typeface="Arial"/>
              </a:rPr>
              <a:t> um </a:t>
            </a:r>
            <a:r>
              <a:rPr lang="en-US" sz="1200" dirty="0" err="1">
                <a:effectLst/>
                <a:latin typeface="Arial"/>
                <a:ea typeface="Times New Roman" panose="02020603050405020304" pitchFamily="18" charset="0"/>
                <a:cs typeface="Arial"/>
              </a:rPr>
              <a:t>formulário</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em</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branco</a:t>
            </a:r>
            <a:r>
              <a:rPr lang="en-US" sz="1200" dirty="0">
                <a:effectLst/>
                <a:latin typeface="Arial"/>
                <a:ea typeface="Times New Roman" panose="02020603050405020304" pitchFamily="18" charset="0"/>
                <a:cs typeface="Arial"/>
              </a:rPr>
              <a:t>. É </a:t>
            </a:r>
            <a:r>
              <a:rPr lang="en-US" sz="1200" dirty="0" err="1">
                <a:effectLst/>
                <a:latin typeface="Arial"/>
                <a:ea typeface="Times New Roman" panose="02020603050405020304" pitchFamily="18" charset="0"/>
                <a:cs typeface="Arial"/>
              </a:rPr>
              <a:t>importante</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fazer</a:t>
            </a:r>
            <a:r>
              <a:rPr lang="en-US" sz="1200" dirty="0">
                <a:effectLst/>
                <a:latin typeface="Arial"/>
                <a:ea typeface="Times New Roman" panose="02020603050405020304" pitchFamily="18" charset="0"/>
                <a:cs typeface="Arial"/>
              </a:rPr>
              <a:t> a </a:t>
            </a:r>
            <a:r>
              <a:rPr lang="en-US" sz="1200" dirty="0" err="1">
                <a:effectLst/>
                <a:latin typeface="Arial"/>
                <a:ea typeface="Times New Roman" panose="02020603050405020304" pitchFamily="18" charset="0"/>
                <a:cs typeface="Arial"/>
              </a:rPr>
              <a:t>notificação</a:t>
            </a:r>
            <a:r>
              <a:rPr lang="en-US" sz="1200" dirty="0">
                <a:effectLst/>
                <a:latin typeface="Arial"/>
                <a:ea typeface="Times New Roman" panose="02020603050405020304" pitchFamily="18" charset="0"/>
                <a:cs typeface="Arial"/>
              </a:rPr>
              <a:t> zero, </a:t>
            </a:r>
            <a:r>
              <a:rPr lang="en-US" sz="1200" dirty="0" err="1">
                <a:effectLst/>
                <a:latin typeface="Arial"/>
                <a:ea typeface="Times New Roman" panose="02020603050405020304" pitchFamily="18" charset="0"/>
                <a:cs typeface="Arial"/>
              </a:rPr>
              <a:t>porque</a:t>
            </a:r>
            <a:r>
              <a:rPr lang="en-US" sz="1200" dirty="0">
                <a:effectLst/>
                <a:latin typeface="Arial"/>
                <a:ea typeface="Times New Roman" panose="02020603050405020304" pitchFamily="18" charset="0"/>
                <a:cs typeface="Arial"/>
              </a:rPr>
              <a:t> se as </a:t>
            </a:r>
            <a:r>
              <a:rPr lang="en-US" sz="1200" dirty="0" err="1">
                <a:effectLst/>
                <a:latin typeface="Arial"/>
                <a:ea typeface="Times New Roman" panose="02020603050405020304" pitchFamily="18" charset="0"/>
                <a:cs typeface="Arial"/>
              </a:rPr>
              <a:t>áreas</a:t>
            </a:r>
            <a:r>
              <a:rPr lang="en-US" sz="1200" dirty="0">
                <a:effectLst/>
                <a:latin typeface="Arial"/>
                <a:ea typeface="Times New Roman" panose="02020603050405020304" pitchFamily="18" charset="0"/>
                <a:cs typeface="Arial"/>
              </a:rPr>
              <a:t> de um </a:t>
            </a:r>
            <a:r>
              <a:rPr lang="en-US" sz="1200" dirty="0" err="1">
                <a:effectLst/>
                <a:latin typeface="Arial"/>
                <a:ea typeface="Times New Roman" panose="02020603050405020304" pitchFamily="18" charset="0"/>
                <a:cs typeface="Arial"/>
              </a:rPr>
              <a:t>formulário</a:t>
            </a:r>
            <a:r>
              <a:rPr lang="en-US" sz="1200" dirty="0">
                <a:effectLst/>
                <a:latin typeface="Arial"/>
                <a:ea typeface="Times New Roman" panose="02020603050405020304" pitchFamily="18" charset="0"/>
                <a:cs typeface="Arial"/>
              </a:rPr>
              <a:t> de </a:t>
            </a:r>
            <a:r>
              <a:rPr lang="en-US" sz="1200" dirty="0" err="1">
                <a:effectLst/>
                <a:latin typeface="Arial"/>
                <a:ea typeface="Times New Roman" panose="02020603050405020304" pitchFamily="18" charset="0"/>
                <a:cs typeface="Arial"/>
              </a:rPr>
              <a:t>vigilância</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forem</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deixadas</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em</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branco</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não</a:t>
            </a:r>
            <a:r>
              <a:rPr lang="en-US" sz="1200" dirty="0">
                <a:effectLst/>
                <a:latin typeface="Arial"/>
                <a:ea typeface="Times New Roman" panose="02020603050405020304" pitchFamily="18" charset="0"/>
                <a:cs typeface="Arial"/>
              </a:rPr>
              <a:t> é </a:t>
            </a:r>
            <a:r>
              <a:rPr lang="en-US" sz="1200" dirty="0" err="1">
                <a:effectLst/>
                <a:latin typeface="Arial"/>
                <a:ea typeface="Times New Roman" panose="02020603050405020304" pitchFamily="18" charset="0"/>
                <a:cs typeface="Arial"/>
              </a:rPr>
              <a:t>possível</a:t>
            </a:r>
            <a:r>
              <a:rPr lang="en-US" sz="1200" dirty="0">
                <a:effectLst/>
                <a:latin typeface="Arial"/>
                <a:ea typeface="Times New Roman" panose="02020603050405020304" pitchFamily="18" charset="0"/>
                <a:cs typeface="Arial"/>
              </a:rPr>
              <a:t> saber se é </a:t>
            </a:r>
            <a:r>
              <a:rPr lang="en-US" sz="1200" dirty="0" err="1">
                <a:effectLst/>
                <a:latin typeface="Arial"/>
                <a:ea typeface="Times New Roman" panose="02020603050405020304" pitchFamily="18" charset="0"/>
                <a:cs typeface="Arial"/>
              </a:rPr>
              <a:t>porque</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houve</a:t>
            </a:r>
            <a:r>
              <a:rPr lang="en-US" sz="1200" dirty="0">
                <a:effectLst/>
                <a:latin typeface="Arial"/>
                <a:ea typeface="Times New Roman" panose="02020603050405020304" pitchFamily="18" charset="0"/>
                <a:cs typeface="Arial"/>
              </a:rPr>
              <a:t> zero </a:t>
            </a:r>
            <a:r>
              <a:rPr lang="en-US" sz="1200" dirty="0" err="1">
                <a:effectLst/>
                <a:latin typeface="Arial"/>
                <a:ea typeface="Times New Roman" panose="02020603050405020304" pitchFamily="18" charset="0"/>
                <a:cs typeface="Arial"/>
              </a:rPr>
              <a:t>casos</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ou</a:t>
            </a:r>
            <a:r>
              <a:rPr lang="en-US" sz="1200" dirty="0">
                <a:effectLst/>
                <a:latin typeface="Arial"/>
                <a:ea typeface="Times New Roman" panose="02020603050405020304" pitchFamily="18" charset="0"/>
                <a:cs typeface="Arial"/>
              </a:rPr>
              <a:t> se </a:t>
            </a:r>
            <a:r>
              <a:rPr lang="en-US" sz="1200" dirty="0" err="1">
                <a:effectLst/>
                <a:latin typeface="Arial"/>
                <a:ea typeface="Times New Roman" panose="02020603050405020304" pitchFamily="18" charset="0"/>
                <a:cs typeface="Arial"/>
              </a:rPr>
              <a:t>foi</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porque</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alguém</a:t>
            </a:r>
            <a:r>
              <a:rPr lang="en-US" sz="1200" dirty="0">
                <a:effectLst/>
                <a:latin typeface="Arial"/>
                <a:ea typeface="Times New Roman" panose="02020603050405020304" pitchFamily="18" charset="0"/>
                <a:cs typeface="Arial"/>
              </a:rPr>
              <a:t> se </a:t>
            </a:r>
            <a:r>
              <a:rPr lang="en-US" sz="1200" dirty="0" err="1">
                <a:effectLst/>
                <a:latin typeface="Arial"/>
                <a:ea typeface="Times New Roman" panose="02020603050405020304" pitchFamily="18" charset="0"/>
                <a:cs typeface="Arial"/>
              </a:rPr>
              <a:t>esqueceu</a:t>
            </a:r>
            <a:r>
              <a:rPr lang="en-US" sz="1200" dirty="0">
                <a:effectLst/>
                <a:latin typeface="Arial"/>
                <a:ea typeface="Times New Roman" panose="02020603050405020304" pitchFamily="18" charset="0"/>
                <a:cs typeface="Arial"/>
              </a:rPr>
              <a:t> de </a:t>
            </a:r>
            <a:r>
              <a:rPr lang="en-US" sz="1200" dirty="0" err="1">
                <a:effectLst/>
                <a:latin typeface="Arial"/>
                <a:ea typeface="Times New Roman" panose="02020603050405020304" pitchFamily="18" charset="0"/>
                <a:cs typeface="Arial"/>
              </a:rPr>
              <a:t>preencher</a:t>
            </a:r>
            <a:r>
              <a:rPr lang="en-US" sz="1200" dirty="0">
                <a:effectLst/>
                <a:latin typeface="Arial"/>
                <a:ea typeface="Times New Roman" panose="02020603050405020304" pitchFamily="18" charset="0"/>
                <a:cs typeface="Arial"/>
              </a:rPr>
              <a:t> o </a:t>
            </a:r>
            <a:r>
              <a:rPr lang="en-US" sz="1200" dirty="0" err="1">
                <a:effectLst/>
                <a:latin typeface="Arial"/>
                <a:ea typeface="Times New Roman" panose="02020603050405020304" pitchFamily="18" charset="0"/>
                <a:cs typeface="Arial"/>
              </a:rPr>
              <a:t>número</a:t>
            </a:r>
            <a:r>
              <a:rPr lang="en-US" sz="1200" dirty="0">
                <a:effectLst/>
                <a:latin typeface="Arial"/>
                <a:ea typeface="Times New Roman" panose="02020603050405020304" pitchFamily="18" charset="0"/>
                <a:cs typeface="Arial"/>
              </a:rPr>
              <a:t>. </a:t>
            </a:r>
          </a:p>
          <a:p>
            <a:pPr marL="171450" indent="-171450">
              <a:lnSpc>
                <a:spcPct val="115000"/>
              </a:lnSpc>
              <a:spcBef>
                <a:spcPts val="0"/>
              </a:spcBef>
              <a:spcAft>
                <a:spcPts val="1200"/>
              </a:spcAft>
              <a:buFont typeface="Wingdings" panose="05000000000000000000" pitchFamily="2" charset="2"/>
              <a:buChar char="§"/>
            </a:pPr>
            <a:endParaRPr lang="en-US" sz="1200" dirty="0">
              <a:effectLst/>
              <a:latin typeface="Arial"/>
              <a:ea typeface="Times New Roman" panose="02020603050405020304" pitchFamily="18" charset="0"/>
              <a:cs typeface="Arial"/>
            </a:endParaRPr>
          </a:p>
          <a:p>
            <a:pPr marL="171450" indent="-171450">
              <a:lnSpc>
                <a:spcPct val="115000"/>
              </a:lnSpc>
              <a:spcBef>
                <a:spcPts val="0"/>
              </a:spcBef>
              <a:spcAft>
                <a:spcPts val="1200"/>
              </a:spcAft>
              <a:buFont typeface="Wingdings" panose="05000000000000000000" pitchFamily="2" charset="2"/>
              <a:buChar char="§"/>
            </a:pPr>
            <a:r>
              <a:rPr lang="en-US" sz="1200" b="1" u="sng" dirty="0" err="1">
                <a:effectLst/>
                <a:latin typeface="Arial"/>
                <a:ea typeface="Times New Roman" panose="02020603050405020304" pitchFamily="18" charset="0"/>
                <a:cs typeface="Arial"/>
              </a:rPr>
              <a:t>Dizer</a:t>
            </a:r>
            <a:r>
              <a:rPr lang="en-US" sz="1200" b="1" u="sng" dirty="0">
                <a:effectLst/>
                <a:latin typeface="Arial"/>
                <a:ea typeface="Times New Roman" panose="02020603050405020304" pitchFamily="18" charset="0"/>
                <a:cs typeface="Arial"/>
              </a:rPr>
              <a:t>:</a:t>
            </a:r>
            <a:r>
              <a:rPr lang="en-US" sz="1200" b="1" u="none" dirty="0">
                <a:effectLst/>
                <a:latin typeface="Arial"/>
                <a:ea typeface="Times New Roman" panose="02020603050405020304" pitchFamily="18" charset="0"/>
                <a:cs typeface="Arial"/>
              </a:rPr>
              <a:t> </a:t>
            </a:r>
            <a:r>
              <a:rPr lang="en-US" sz="1200" dirty="0">
                <a:effectLst/>
                <a:latin typeface="Arial"/>
                <a:ea typeface="Times New Roman" panose="02020603050405020304" pitchFamily="18" charset="0"/>
                <a:cs typeface="Arial"/>
              </a:rPr>
              <a:t>Nesta </a:t>
            </a:r>
            <a:r>
              <a:rPr lang="en-US" sz="1200" dirty="0" err="1">
                <a:effectLst/>
                <a:latin typeface="Arial"/>
                <a:ea typeface="Times New Roman" panose="02020603050405020304" pitchFamily="18" charset="0"/>
                <a:cs typeface="Arial"/>
              </a:rPr>
              <a:t>tabela</a:t>
            </a:r>
            <a:r>
              <a:rPr lang="en-US" sz="1200" dirty="0">
                <a:effectLst/>
                <a:latin typeface="Arial"/>
                <a:ea typeface="Times New Roman" panose="02020603050405020304" pitchFamily="18" charset="0"/>
                <a:cs typeface="Arial"/>
              </a:rPr>
              <a:t>, a </a:t>
            </a:r>
            <a:r>
              <a:rPr lang="en-US" sz="1200" dirty="0" err="1">
                <a:effectLst/>
                <a:latin typeface="Arial"/>
                <a:ea typeface="Times New Roman" panose="02020603050405020304" pitchFamily="18" charset="0"/>
                <a:cs typeface="Arial"/>
              </a:rPr>
              <a:t>atualidade</a:t>
            </a:r>
            <a:r>
              <a:rPr lang="en-US" sz="1200" dirty="0">
                <a:effectLst/>
                <a:latin typeface="Arial"/>
                <a:ea typeface="Times New Roman" panose="02020603050405020304" pitchFamily="18" charset="0"/>
                <a:cs typeface="Arial"/>
              </a:rPr>
              <a:t> é </a:t>
            </a:r>
            <a:r>
              <a:rPr lang="en-US" sz="1200" dirty="0" err="1">
                <a:effectLst/>
                <a:latin typeface="Arial"/>
                <a:ea typeface="Times New Roman" panose="02020603050405020304" pitchFamily="18" charset="0"/>
                <a:cs typeface="Arial"/>
              </a:rPr>
              <a:t>registada</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como</a:t>
            </a:r>
            <a:r>
              <a:rPr lang="en-US" sz="1200" dirty="0">
                <a:effectLst/>
                <a:latin typeface="Arial"/>
                <a:ea typeface="Times New Roman" panose="02020603050405020304" pitchFamily="18" charset="0"/>
                <a:cs typeface="Arial"/>
              </a:rPr>
              <a:t> </a:t>
            </a:r>
            <a:r>
              <a:rPr lang="en-US" dirty="0">
                <a:latin typeface="Arial"/>
                <a:ea typeface="Times New Roman" panose="02020603050405020304" pitchFamily="18" charset="0"/>
                <a:cs typeface="Arial"/>
              </a:rPr>
              <a:t>T (que </a:t>
            </a:r>
            <a:r>
              <a:rPr lang="en-US" dirty="0" err="1">
                <a:latin typeface="Arial"/>
                <a:ea typeface="Times New Roman" panose="02020603050405020304" pitchFamily="18" charset="0"/>
                <a:cs typeface="Arial"/>
              </a:rPr>
              <a:t>significa</a:t>
            </a:r>
            <a:r>
              <a:rPr lang="en-US" dirty="0">
                <a:latin typeface="Arial"/>
                <a:ea typeface="Times New Roman" panose="02020603050405020304" pitchFamily="18" charset="0"/>
                <a:cs typeface="Arial"/>
              </a:rPr>
              <a:t> On Time), L (que </a:t>
            </a:r>
            <a:r>
              <a:rPr lang="en-US" dirty="0" err="1">
                <a:latin typeface="Arial"/>
                <a:ea typeface="Times New Roman" panose="02020603050405020304" pitchFamily="18" charset="0"/>
                <a:cs typeface="Arial"/>
              </a:rPr>
              <a:t>significa</a:t>
            </a:r>
            <a:r>
              <a:rPr lang="en-US" dirty="0">
                <a:latin typeface="Arial"/>
                <a:ea typeface="Times New Roman" panose="02020603050405020304" pitchFamily="18" charset="0"/>
                <a:cs typeface="Arial"/>
              </a:rPr>
              <a:t> Late) </a:t>
            </a:r>
            <a:r>
              <a:rPr lang="en-US" dirty="0" err="1">
                <a:latin typeface="Arial"/>
                <a:ea typeface="Times New Roman" panose="02020603050405020304" pitchFamily="18" charset="0"/>
                <a:cs typeface="Arial"/>
              </a:rPr>
              <a:t>ou</a:t>
            </a:r>
            <a:r>
              <a:rPr lang="en-US" dirty="0">
                <a:latin typeface="Arial"/>
                <a:ea typeface="Times New Roman" panose="02020603050405020304" pitchFamily="18" charset="0"/>
                <a:cs typeface="Arial"/>
              </a:rPr>
              <a:t> NR (que </a:t>
            </a:r>
            <a:r>
              <a:rPr lang="en-US" dirty="0" err="1">
                <a:latin typeface="Arial"/>
                <a:ea typeface="Times New Roman" panose="02020603050405020304" pitchFamily="18" charset="0"/>
                <a:cs typeface="Arial"/>
              </a:rPr>
              <a:t>significa</a:t>
            </a:r>
            <a:r>
              <a:rPr lang="en-US" dirty="0">
                <a:latin typeface="Arial"/>
                <a:ea typeface="Times New Roman" panose="02020603050405020304" pitchFamily="18" charset="0"/>
                <a:cs typeface="Arial"/>
              </a:rPr>
              <a:t> No Report). O </a:t>
            </a:r>
            <a:r>
              <a:rPr lang="en-US" dirty="0" err="1">
                <a:latin typeface="Arial"/>
                <a:ea typeface="Times New Roman" panose="02020603050405020304" pitchFamily="18" charset="0"/>
                <a:cs typeface="Arial"/>
              </a:rPr>
              <a:t>relatório</a:t>
            </a:r>
            <a:r>
              <a:rPr lang="en-US" dirty="0">
                <a:latin typeface="Arial"/>
                <a:ea typeface="Times New Roman" panose="02020603050405020304" pitchFamily="18" charset="0"/>
                <a:cs typeface="Arial"/>
              </a:rPr>
              <a:t> zero é </a:t>
            </a:r>
            <a:r>
              <a:rPr lang="en-US" dirty="0" err="1">
                <a:latin typeface="Arial"/>
                <a:ea typeface="Times New Roman" panose="02020603050405020304" pitchFamily="18" charset="0"/>
                <a:cs typeface="Arial"/>
              </a:rPr>
              <a:t>recodificado</a:t>
            </a:r>
            <a:r>
              <a:rPr lang="en-US" dirty="0">
                <a:latin typeface="Arial"/>
                <a:ea typeface="Times New Roman" panose="02020603050405020304" pitchFamily="18" charset="0"/>
                <a:cs typeface="Arial"/>
              </a:rPr>
              <a:t> </a:t>
            </a:r>
            <a:r>
              <a:rPr lang="en-US" dirty="0" err="1">
                <a:latin typeface="Arial"/>
                <a:ea typeface="Times New Roman" panose="02020603050405020304" pitchFamily="18" charset="0"/>
                <a:cs typeface="Arial"/>
              </a:rPr>
              <a:t>como</a:t>
            </a:r>
            <a:r>
              <a:rPr lang="en-US" dirty="0">
                <a:latin typeface="Arial"/>
                <a:ea typeface="Times New Roman" panose="02020603050405020304" pitchFamily="18" charset="0"/>
                <a:cs typeface="Arial"/>
              </a:rPr>
              <a:t> Y (que </a:t>
            </a:r>
            <a:r>
              <a:rPr lang="en-US" dirty="0" err="1">
                <a:latin typeface="Arial"/>
                <a:ea typeface="Times New Roman" panose="02020603050405020304" pitchFamily="18" charset="0"/>
                <a:cs typeface="Arial"/>
              </a:rPr>
              <a:t>significa</a:t>
            </a:r>
            <a:r>
              <a:rPr lang="en-US" dirty="0">
                <a:latin typeface="Arial"/>
                <a:ea typeface="Times New Roman" panose="02020603050405020304" pitchFamily="18" charset="0"/>
                <a:cs typeface="Arial"/>
              </a:rPr>
              <a:t> Sim, </a:t>
            </a:r>
            <a:r>
              <a:rPr lang="en-US" dirty="0" err="1">
                <a:latin typeface="Arial"/>
                <a:ea typeface="Times New Roman" panose="02020603050405020304" pitchFamily="18" charset="0"/>
                <a:cs typeface="Arial"/>
              </a:rPr>
              <a:t>cada</a:t>
            </a:r>
            <a:r>
              <a:rPr lang="en-US" dirty="0">
                <a:latin typeface="Arial"/>
                <a:ea typeface="Times New Roman" panose="02020603050405020304" pitchFamily="18" charset="0"/>
                <a:cs typeface="Arial"/>
              </a:rPr>
              <a:t> </a:t>
            </a:r>
            <a:r>
              <a:rPr lang="en-US" dirty="0" err="1">
                <a:latin typeface="Arial"/>
                <a:ea typeface="Times New Roman" panose="02020603050405020304" pitchFamily="18" charset="0"/>
                <a:cs typeface="Arial"/>
              </a:rPr>
              <a:t>célula</a:t>
            </a:r>
            <a:r>
              <a:rPr lang="en-US" dirty="0">
                <a:latin typeface="Arial"/>
                <a:ea typeface="Times New Roman" panose="02020603050405020304" pitchFamily="18" charset="0"/>
                <a:cs typeface="Arial"/>
              </a:rPr>
              <a:t> </a:t>
            </a:r>
            <a:r>
              <a:rPr lang="en-US" dirty="0" err="1">
                <a:latin typeface="Arial"/>
                <a:ea typeface="Times New Roman" panose="02020603050405020304" pitchFamily="18" charset="0"/>
                <a:cs typeface="Arial"/>
              </a:rPr>
              <a:t>tem</a:t>
            </a:r>
            <a:r>
              <a:rPr lang="en-US" dirty="0">
                <a:latin typeface="Arial"/>
                <a:ea typeface="Times New Roman" panose="02020603050405020304" pitchFamily="18" charset="0"/>
                <a:cs typeface="Arial"/>
              </a:rPr>
              <a:t> um </a:t>
            </a:r>
            <a:r>
              <a:rPr lang="en-US" dirty="0" err="1">
                <a:latin typeface="Arial"/>
                <a:ea typeface="Times New Roman" panose="02020603050405020304" pitchFamily="18" charset="0"/>
                <a:cs typeface="Arial"/>
              </a:rPr>
              <a:t>número</a:t>
            </a:r>
            <a:r>
              <a:rPr lang="en-US" dirty="0">
                <a:latin typeface="Arial"/>
                <a:ea typeface="Times New Roman" panose="02020603050405020304" pitchFamily="18" charset="0"/>
                <a:cs typeface="Arial"/>
              </a:rPr>
              <a:t> </a:t>
            </a:r>
            <a:r>
              <a:rPr lang="en-US" dirty="0" err="1">
                <a:latin typeface="Arial"/>
                <a:ea typeface="Times New Roman" panose="02020603050405020304" pitchFamily="18" charset="0"/>
                <a:cs typeface="Arial"/>
              </a:rPr>
              <a:t>ou</a:t>
            </a:r>
            <a:r>
              <a:rPr lang="en-US" dirty="0">
                <a:latin typeface="Arial"/>
                <a:ea typeface="Times New Roman" panose="02020603050405020304" pitchFamily="18" charset="0"/>
                <a:cs typeface="Arial"/>
              </a:rPr>
              <a:t> um zero) </a:t>
            </a:r>
            <a:r>
              <a:rPr lang="en-US" dirty="0" err="1">
                <a:latin typeface="Arial"/>
                <a:ea typeface="Times New Roman" panose="02020603050405020304" pitchFamily="18" charset="0"/>
                <a:cs typeface="Arial"/>
              </a:rPr>
              <a:t>ou</a:t>
            </a:r>
            <a:r>
              <a:rPr lang="en-US" dirty="0">
                <a:latin typeface="Arial"/>
                <a:ea typeface="Times New Roman" panose="02020603050405020304" pitchFamily="18" charset="0"/>
                <a:cs typeface="Arial"/>
              </a:rPr>
              <a:t> N (</a:t>
            </a:r>
            <a:r>
              <a:rPr lang="en-US" dirty="0" err="1">
                <a:latin typeface="Arial"/>
                <a:ea typeface="Times New Roman" panose="02020603050405020304" pitchFamily="18" charset="0"/>
                <a:cs typeface="Arial"/>
              </a:rPr>
              <a:t>algumas</a:t>
            </a:r>
            <a:r>
              <a:rPr lang="en-US" dirty="0">
                <a:latin typeface="Arial"/>
                <a:ea typeface="Times New Roman" panose="02020603050405020304" pitchFamily="18" charset="0"/>
                <a:cs typeface="Arial"/>
              </a:rPr>
              <a:t> </a:t>
            </a:r>
            <a:r>
              <a:rPr lang="en-US" dirty="0" err="1">
                <a:latin typeface="Arial"/>
                <a:ea typeface="Times New Roman" panose="02020603050405020304" pitchFamily="18" charset="0"/>
                <a:cs typeface="Arial"/>
              </a:rPr>
              <a:t>células</a:t>
            </a:r>
            <a:r>
              <a:rPr lang="en-US" dirty="0">
                <a:latin typeface="Arial"/>
                <a:ea typeface="Times New Roman" panose="02020603050405020304" pitchFamily="18" charset="0"/>
                <a:cs typeface="Arial"/>
              </a:rPr>
              <a:t> </a:t>
            </a:r>
            <a:r>
              <a:rPr lang="en-US" dirty="0" err="1">
                <a:latin typeface="Arial"/>
                <a:ea typeface="Times New Roman" panose="02020603050405020304" pitchFamily="18" charset="0"/>
                <a:cs typeface="Arial"/>
              </a:rPr>
              <a:t>têm</a:t>
            </a:r>
            <a:r>
              <a:rPr lang="en-US" dirty="0">
                <a:latin typeface="Arial"/>
                <a:ea typeface="Times New Roman" panose="02020603050405020304" pitchFamily="18" charset="0"/>
                <a:cs typeface="Arial"/>
              </a:rPr>
              <a:t> </a:t>
            </a:r>
            <a:r>
              <a:rPr lang="en-US" dirty="0" err="1">
                <a:latin typeface="Arial"/>
                <a:ea typeface="Times New Roman" panose="02020603050405020304" pitchFamily="18" charset="0"/>
                <a:cs typeface="Arial"/>
              </a:rPr>
              <a:t>espaços</a:t>
            </a:r>
            <a:r>
              <a:rPr lang="en-US" dirty="0">
                <a:latin typeface="Arial"/>
                <a:ea typeface="Times New Roman" panose="02020603050405020304" pitchFamily="18" charset="0"/>
                <a:cs typeface="Arial"/>
              </a:rPr>
              <a:t> </a:t>
            </a:r>
            <a:r>
              <a:rPr lang="en-US" dirty="0" err="1">
                <a:latin typeface="Arial"/>
                <a:ea typeface="Times New Roman" panose="02020603050405020304" pitchFamily="18" charset="0"/>
                <a:cs typeface="Arial"/>
              </a:rPr>
              <a:t>em</a:t>
            </a:r>
            <a:r>
              <a:rPr lang="en-US" dirty="0">
                <a:latin typeface="Arial"/>
                <a:ea typeface="Times New Roman" panose="02020603050405020304" pitchFamily="18" charset="0"/>
                <a:cs typeface="Arial"/>
              </a:rPr>
              <a:t> </a:t>
            </a:r>
            <a:r>
              <a:rPr lang="en-US" dirty="0" err="1">
                <a:latin typeface="Arial"/>
                <a:ea typeface="Times New Roman" panose="02020603050405020304" pitchFamily="18" charset="0"/>
                <a:cs typeface="Arial"/>
              </a:rPr>
              <a:t>branco</a:t>
            </a:r>
            <a:r>
              <a:rPr lang="en-US" dirty="0">
                <a:latin typeface="Arial"/>
                <a:ea typeface="Times New Roman" panose="02020603050405020304" pitchFamily="18" charset="0"/>
                <a:cs typeface="Arial"/>
              </a:rPr>
              <a:t>). </a:t>
            </a:r>
            <a:r>
              <a:rPr lang="en-US" sz="1200" dirty="0">
                <a:effectLst/>
                <a:latin typeface="Arial"/>
                <a:ea typeface="Times New Roman" panose="02020603050405020304" pitchFamily="18" charset="0"/>
                <a:cs typeface="Arial"/>
              </a:rPr>
              <a:t>Ver a </a:t>
            </a:r>
            <a:r>
              <a:rPr lang="en-US" sz="1200" dirty="0" err="1">
                <a:effectLst/>
                <a:latin typeface="Arial"/>
                <a:ea typeface="Times New Roman" panose="02020603050405020304" pitchFamily="18" charset="0"/>
                <a:cs typeface="Arial"/>
              </a:rPr>
              <a:t>chave</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na</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parte</a:t>
            </a:r>
            <a:r>
              <a:rPr lang="en-US" sz="1200" dirty="0">
                <a:effectLst/>
                <a:latin typeface="Arial"/>
                <a:ea typeface="Times New Roman" panose="02020603050405020304" pitchFamily="18" charset="0"/>
                <a:cs typeface="Arial"/>
              </a:rPr>
              <a:t> inferior do </a:t>
            </a:r>
            <a:r>
              <a:rPr lang="en-US" sz="1200" dirty="0" err="1">
                <a:effectLst/>
                <a:latin typeface="Arial"/>
                <a:ea typeface="Times New Roman" panose="02020603050405020304" pitchFamily="18" charset="0"/>
                <a:cs typeface="Arial"/>
              </a:rPr>
              <a:t>quadro</a:t>
            </a:r>
            <a:r>
              <a:rPr lang="en-US" sz="1200" dirty="0">
                <a:effectLst/>
                <a:latin typeface="Arial"/>
                <a:ea typeface="Times New Roman" panose="02020603050405020304" pitchFamily="18" charset="0"/>
                <a:cs typeface="Arial"/>
              </a:rPr>
              <a:t>.  Este </a:t>
            </a:r>
            <a:r>
              <a:rPr lang="en-US" sz="1200" dirty="0" err="1">
                <a:effectLst/>
                <a:latin typeface="Arial"/>
                <a:ea typeface="Times New Roman" panose="02020603050405020304" pitchFamily="18" charset="0"/>
                <a:cs typeface="Arial"/>
              </a:rPr>
              <a:t>formulário</a:t>
            </a:r>
            <a:r>
              <a:rPr lang="en-US" sz="1200" dirty="0">
                <a:effectLst/>
                <a:latin typeface="Arial"/>
                <a:ea typeface="Times New Roman" panose="02020603050405020304" pitchFamily="18" charset="0"/>
                <a:cs typeface="Arial"/>
              </a:rPr>
              <a:t> é </a:t>
            </a:r>
            <a:r>
              <a:rPr lang="en-US" sz="1200" dirty="0" err="1">
                <a:effectLst/>
                <a:latin typeface="Arial"/>
                <a:ea typeface="Times New Roman" panose="02020603050405020304" pitchFamily="18" charset="0"/>
                <a:cs typeface="Arial"/>
              </a:rPr>
              <a:t>útil</a:t>
            </a:r>
            <a:r>
              <a:rPr lang="en-US" sz="1200" dirty="0">
                <a:effectLst/>
                <a:latin typeface="Arial"/>
                <a:ea typeface="Times New Roman" panose="02020603050405020304" pitchFamily="18" charset="0"/>
                <a:cs typeface="Arial"/>
              </a:rPr>
              <a:t> para </a:t>
            </a:r>
            <a:r>
              <a:rPr lang="en-US" sz="1200" dirty="0" err="1">
                <a:effectLst/>
                <a:latin typeface="Arial"/>
                <a:ea typeface="Times New Roman" panose="02020603050405020304" pitchFamily="18" charset="0"/>
                <a:cs typeface="Arial"/>
              </a:rPr>
              <a:t>racionalizar</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os</a:t>
            </a:r>
            <a:r>
              <a:rPr lang="en-US" sz="1200" dirty="0">
                <a:effectLst/>
                <a:latin typeface="Arial"/>
                <a:ea typeface="Times New Roman" panose="02020603050405020304" pitchFamily="18" charset="0"/>
                <a:cs typeface="Arial"/>
              </a:rPr>
              <a:t> </a:t>
            </a:r>
            <a:r>
              <a:rPr lang="en-US" sz="1200" dirty="0" err="1">
                <a:effectLst/>
                <a:latin typeface="Arial"/>
                <a:ea typeface="Times New Roman" panose="02020603050405020304" pitchFamily="18" charset="0"/>
                <a:cs typeface="Arial"/>
              </a:rPr>
              <a:t>esforços</a:t>
            </a:r>
            <a:r>
              <a:rPr lang="en-US" sz="1200" dirty="0">
                <a:effectLst/>
                <a:latin typeface="Arial"/>
                <a:ea typeface="Times New Roman" panose="02020603050405020304" pitchFamily="18" charset="0"/>
                <a:cs typeface="Arial"/>
              </a:rPr>
              <a:t> de </a:t>
            </a:r>
            <a:r>
              <a:rPr lang="en-US" sz="1200" dirty="0" err="1">
                <a:effectLst/>
                <a:latin typeface="Arial"/>
                <a:ea typeface="Times New Roman" panose="02020603050405020304" pitchFamily="18" charset="0"/>
                <a:cs typeface="Arial"/>
              </a:rPr>
              <a:t>monitorização</a:t>
            </a:r>
            <a:r>
              <a:rPr lang="en-US" sz="1200" dirty="0">
                <a:effectLst/>
                <a:latin typeface="Arial"/>
                <a:ea typeface="Times New Roman" panose="02020603050405020304" pitchFamily="18" charset="0"/>
                <a:cs typeface="Arial"/>
              </a:rPr>
              <a:t>.</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dirty="0">
                <a:effectLst/>
                <a:latin typeface="Arial" panose="020B0604020202020204" pitchFamily="34" charset="0"/>
                <a:ea typeface="Times New Roman" panose="02020603050405020304" pitchFamily="18" charset="0"/>
                <a:cs typeface="Arial" panose="020B0604020202020204" pitchFamily="34" charset="0"/>
              </a:rPr>
              <a:t> Este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exemplo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abrange</a:t>
            </a:r>
            <a:r>
              <a:rPr lang="en-US" sz="1200" dirty="0">
                <a:effectLst/>
                <a:latin typeface="Arial" panose="020B0604020202020204" pitchFamily="34" charset="0"/>
                <a:ea typeface="Times New Roman" panose="02020603050405020304" pitchFamily="18" charset="0"/>
                <a:cs typeface="Arial" panose="020B0604020202020204" pitchFamily="34" charset="0"/>
              </a:rPr>
              <a:t>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período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quatro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apenas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acomodar</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colunas</a:t>
            </a:r>
            <a:r>
              <a:rPr lang="en-US" sz="1200" dirty="0">
                <a:effectLst/>
                <a:latin typeface="Arial" panose="020B0604020202020204" pitchFamily="34" charset="0"/>
                <a:ea typeface="Times New Roman" panose="02020603050405020304" pitchFamily="18" charset="0"/>
                <a:cs typeface="Arial" panose="020B0604020202020204" pitchFamily="34" charset="0"/>
              </a:rPr>
              <a:t> extra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necessárias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incluir</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a:t>
            </a:r>
            <a:r>
              <a:rPr lang="en-US" sz="1200" dirty="0">
                <a:effectLst/>
                <a:latin typeface="Arial" panose="020B0604020202020204" pitchFamily="34" charset="0"/>
                <a:ea typeface="Times New Roman" panose="02020603050405020304" pitchFamily="18" charset="0"/>
                <a:cs typeface="Arial" panose="020B0604020202020204" pitchFamily="34" charset="0"/>
              </a:rPr>
              <a:t> zero. Na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vida</a:t>
            </a:r>
            <a:r>
              <a:rPr lang="en-US" sz="1200" dirty="0">
                <a:effectLst/>
                <a:latin typeface="Arial" panose="020B0604020202020204" pitchFamily="34" charset="0"/>
                <a:ea typeface="Times New Roman" panose="02020603050405020304" pitchFamily="18" charset="0"/>
                <a:cs typeface="Arial" panose="020B0604020202020204" pitchFamily="34" charset="0"/>
              </a:rPr>
              <a:t> real,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tabela</a:t>
            </a:r>
            <a:r>
              <a:rPr lang="en-US" sz="1200" dirty="0">
                <a:effectLst/>
                <a:latin typeface="Arial" panose="020B0604020202020204" pitchFamily="34" charset="0"/>
                <a:ea typeface="Times New Roman" panose="02020603050405020304" pitchFamily="18" charset="0"/>
                <a:cs typeface="Arial" panose="020B0604020202020204" pitchFamily="34" charset="0"/>
              </a:rPr>
              <a:t> seria. Por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exemplo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dirty="0">
                <a:effectLst/>
                <a:latin typeface="Arial" panose="020B0604020202020204" pitchFamily="34" charset="0"/>
                <a:ea typeface="Times New Roman" panose="02020603050405020304" pitchFamily="18" charset="0"/>
                <a:cs typeface="Arial" panose="020B0604020202020204" pitchFamily="34" charset="0"/>
              </a:rPr>
              <a:t> longa </a:t>
            </a:r>
            <a:r>
              <a:rPr lang="en-US" sz="1200" dirty="0" err="1">
                <a:effectLst/>
                <a:latin typeface="Arial" panose="020B0604020202020204" pitchFamily="34" charset="0"/>
                <a:ea typeface="Times New Roman" panose="02020603050405020304" pitchFamily="18" charset="0"/>
                <a:cs typeface="Arial" panose="020B0604020202020204" pitchFamily="34" charset="0"/>
              </a:rPr>
              <a:t>tabela</a:t>
            </a:r>
            <a:r>
              <a:rPr lang="en-US" sz="1200" dirty="0">
                <a:effectLst/>
                <a:latin typeface="Arial" panose="020B0604020202020204" pitchFamily="34" charset="0"/>
                <a:ea typeface="Times New Roman" panose="02020603050405020304" pitchFamily="18" charset="0"/>
                <a:cs typeface="Arial" panose="020B0604020202020204" pitchFamily="34" charset="0"/>
              </a:rPr>
              <a:t> de 52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semanas</a:t>
            </a:r>
            <a:r>
              <a:rPr lang="en-US" sz="1200" dirty="0">
                <a:effectLst/>
                <a:latin typeface="Arial" panose="020B0604020202020204" pitchFamily="34" charset="0"/>
                <a:ea typeface="Times New Roman" panose="02020603050405020304" pitchFamily="18" charset="0"/>
                <a:cs typeface="Arial" panose="020B0604020202020204" pitchFamily="34" charset="0"/>
              </a:rPr>
              <a:t> que 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estende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longo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parede</a:t>
            </a:r>
            <a:r>
              <a:rPr lang="en-US" sz="1200" dirty="0">
                <a:effectLst/>
                <a:latin typeface="Arial" panose="020B0604020202020204" pitchFamily="34" charset="0"/>
                <a:ea typeface="Times New Roman" panose="02020603050405020304" pitchFamily="18" charset="0"/>
                <a:cs typeface="Arial" panose="020B0604020202020204" pitchFamily="34" charset="0"/>
              </a:rPr>
              <a:t>. Ou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guardá</a:t>
            </a:r>
            <a:r>
              <a:rPr lang="en-US" sz="1200" dirty="0">
                <a:effectLst/>
                <a:latin typeface="Arial" panose="020B0604020202020204" pitchFamily="34" charset="0"/>
                <a:ea typeface="Times New Roman" panose="02020603050405020304" pitchFamily="18" charset="0"/>
                <a:cs typeface="Arial" panose="020B0604020202020204" pitchFamily="34" charset="0"/>
              </a:rPr>
              <a:t>-la num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documento</a:t>
            </a:r>
            <a:r>
              <a:rPr lang="en-US" sz="1200" dirty="0">
                <a:effectLst/>
                <a:latin typeface="Arial" panose="020B0604020202020204" pitchFamily="34" charset="0"/>
                <a:ea typeface="Times New Roman" panose="02020603050405020304" pitchFamily="18" charset="0"/>
                <a:cs typeface="Arial" panose="020B0604020202020204" pitchFamily="34" charset="0"/>
              </a:rPr>
              <a:t> Excel. </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19</a:t>
            </a:fld>
            <a:endParaRPr lang="en-US" altLang="en-US"/>
          </a:p>
        </p:txBody>
      </p:sp>
    </p:spTree>
    <p:extLst>
      <p:ext uri="{BB962C8B-B14F-4D97-AF65-F5344CB8AC3E}">
        <p14:creationId xmlns:p14="http://schemas.microsoft.com/office/powerpoint/2010/main" val="1640715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i="0"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i="0" u="sng" dirty="0" err="1">
                <a:effectLst/>
                <a:latin typeface="Arial" panose="020B0604020202020204" pitchFamily="34" charset="0"/>
                <a:ea typeface="Times New Roman" panose="02020603050405020304" pitchFamily="18" charset="0"/>
                <a:cs typeface="Arial" panose="020B0604020202020204" pitchFamily="34" charset="0"/>
              </a:rPr>
              <a:t>Peça</a:t>
            </a:r>
            <a:r>
              <a:rPr lang="en-US" sz="1200" b="1" i="0" u="sng" dirty="0">
                <a:effectLst/>
                <a:latin typeface="Arial" panose="020B0604020202020204" pitchFamily="34" charset="0"/>
                <a:ea typeface="Times New Roman" panose="02020603050405020304" pitchFamily="18" charset="0"/>
                <a:cs typeface="Arial" panose="020B0604020202020204" pitchFamily="34" charset="0"/>
              </a:rPr>
              <a:t> a</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a:effectLst/>
                <a:latin typeface="Arial" panose="020B0604020202020204" pitchFamily="34" charset="0"/>
                <a:ea typeface="Times New Roman" panose="02020603050405020304" pitchFamily="18" charset="0"/>
                <a:cs typeface="Arial" panose="020B0604020202020204" pitchFamily="34" charset="0"/>
              </a:rPr>
              <a:t>um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participante</a:t>
            </a:r>
            <a:r>
              <a:rPr lang="en-US" sz="1200" i="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ler</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objectivos</a:t>
            </a:r>
            <a:r>
              <a:rPr lang="en-US" sz="1200" i="0" dirty="0">
                <a:effectLst/>
                <a:latin typeface="Arial" panose="020B0604020202020204" pitchFamily="34" charset="0"/>
                <a:ea typeface="Times New Roman" panose="02020603050405020304" pitchFamily="18" charset="0"/>
                <a:cs typeface="Arial" panose="020B0604020202020204" pitchFamily="34" charset="0"/>
              </a:rPr>
              <a:t> de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aprendizagem</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voz</a:t>
            </a:r>
            <a:r>
              <a:rPr lang="en-US" sz="1200" i="0" dirty="0">
                <a:effectLst/>
                <a:latin typeface="Arial" panose="020B0604020202020204" pitchFamily="34" charset="0"/>
                <a:ea typeface="Times New Roman" panose="02020603050405020304" pitchFamily="18" charset="0"/>
                <a:cs typeface="Arial" panose="020B0604020202020204" pitchFamily="34" charset="0"/>
              </a:rPr>
              <a:t> </a:t>
            </a:r>
            <a:r>
              <a:rPr lang="en-US" sz="1200" i="0" dirty="0" err="1">
                <a:effectLst/>
                <a:latin typeface="Arial" panose="020B0604020202020204" pitchFamily="34" charset="0"/>
                <a:ea typeface="Times New Roman" panose="02020603050405020304" pitchFamily="18" charset="0"/>
                <a:cs typeface="Arial" panose="020B0604020202020204" pitchFamily="34" charset="0"/>
              </a:rPr>
              <a:t>alta.</a:t>
            </a:r>
            <a:endParaRPr lang="en-US" sz="1200" i="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a:t>
            </a:fld>
            <a:endParaRPr lang="en-US" altLang="en-US"/>
          </a:p>
        </p:txBody>
      </p:sp>
    </p:spTree>
    <p:extLst>
      <p:ext uri="{BB962C8B-B14F-4D97-AF65-F5344CB8AC3E}">
        <p14:creationId xmlns:p14="http://schemas.microsoft.com/office/powerpoint/2010/main" val="168950323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indent="0">
              <a:lnSpc>
                <a:spcPct val="115000"/>
              </a:lnSpc>
              <a:spcBef>
                <a:spcPts val="0"/>
              </a:spcBef>
              <a:spcAft>
                <a:spcPts val="1200"/>
              </a:spcAft>
              <a:buFont typeface="Wingdings" panose="05000000000000000000" pitchFamily="2" charset="2"/>
              <a:buNone/>
            </a:pPr>
            <a:endParaRPr lang="en-US" sz="1200" b="1" u="sng"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Trata-se de um formulário de controlo com vários indicadores para uma única semana. Pode ser guardado num caderno com uma página para cada semana, ou pode ser gerido numa folha de cálculo Excel com um cálculo automático das percentagens acumuladas.  O melhor método para cada distrito dependerá das suas necessidades e recursos específicos.</a:t>
            </a:r>
          </a:p>
          <a:p>
            <a:pPr marL="171450" marR="0" indent="-171450">
              <a:lnSpc>
                <a:spcPct val="115000"/>
              </a:lnSpc>
              <a:spcBef>
                <a:spcPts val="0"/>
              </a:spcBef>
              <a:spcAft>
                <a:spcPts val="1200"/>
              </a:spcAft>
              <a:buFont typeface="Wingdings" panose="05000000000000000000" pitchFamily="2" charset="2"/>
              <a:buChar char="§"/>
            </a:pPr>
            <a:endParaRPr lang="en-US" sz="1200" b="1" u="sng"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panose="020B0604020202020204" pitchFamily="34" charset="0"/>
                <a:cs typeface="Arial" panose="020B0604020202020204" pitchFamily="34" charset="0"/>
              </a:rPr>
              <a:t>Perguntar: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Que abordagem preferem: papel ou Excel? Têm outras sugestões para organizar e manter os dados?</a:t>
            </a:r>
          </a:p>
          <a:p>
            <a:pPr marL="171450" marR="0" indent="-171450">
              <a:lnSpc>
                <a:spcPct val="115000"/>
              </a:lnSpc>
              <a:spcBef>
                <a:spcPts val="0"/>
              </a:spcBef>
              <a:spcAft>
                <a:spcPts val="1200"/>
              </a:spcAft>
              <a:buFont typeface="Wingdings" panose="05000000000000000000" pitchFamily="2" charset="2"/>
              <a:buChar char="§"/>
            </a:pPr>
            <a:endParaRPr lang="en-US" sz="1200" b="0" i="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Aceitar/reconhecer várias respostas.</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20</a:t>
            </a:fld>
            <a:endParaRPr lang="en-US" altLang="en-US"/>
          </a:p>
        </p:txBody>
      </p:sp>
    </p:spTree>
    <p:extLst>
      <p:ext uri="{BB962C8B-B14F-4D97-AF65-F5344CB8AC3E}">
        <p14:creationId xmlns:p14="http://schemas.microsoft.com/office/powerpoint/2010/main" val="22990625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1200"/>
              </a:spcBef>
              <a:spcAft>
                <a:spcPts val="600"/>
              </a:spcAft>
              <a:buClrTx/>
              <a:buSzTx/>
              <a:buFontTx/>
              <a:buNone/>
              <a:tabLst/>
              <a:defRPr/>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v"/>
            </a:pPr>
            <a:r>
              <a:rPr lang="en-US" sz="1200" b="1" dirty="0">
                <a:effectLst/>
                <a:latin typeface="Arial" panose="020B0604020202020204" pitchFamily="34" charset="0"/>
                <a:cs typeface="Arial" panose="020B0604020202020204" pitchFamily="34" charset="0"/>
              </a:rPr>
              <a:t>Exercício 1.10-1: Trabalhar com indicadores. Livro de exercícios do participante.  Tempo total: 30 minutos (</a:t>
            </a:r>
            <a:r>
              <a:rPr lang="en-US" sz="1200" b="1" i="1" dirty="0">
                <a:effectLst/>
                <a:latin typeface="Arial" panose="020B0604020202020204" pitchFamily="34" charset="0"/>
                <a:cs typeface="Arial" panose="020B0604020202020204" pitchFamily="34" charset="0"/>
              </a:rPr>
              <a:t>20 minutos para o exercício /10 minutos para o debate</a:t>
            </a:r>
            <a:r>
              <a:rPr lang="en-US" sz="1200" b="1" dirty="0">
                <a:effectLst/>
                <a:latin typeface="Arial" panose="020B0604020202020204" pitchFamily="34" charset="0"/>
                <a:cs typeface="Arial" panose="020B0604020202020204" pitchFamily="34" charset="0"/>
              </a:rPr>
              <a:t>)</a:t>
            </a:r>
          </a:p>
          <a:p>
            <a:pPr marL="0" marR="0">
              <a:spcBef>
                <a:spcPts val="1200"/>
              </a:spcBef>
              <a:spcAft>
                <a:spcPts val="12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Siga estes passos para facilitar o exercício:</a:t>
            </a: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Rever as definições de atualidade e exaustividade para que todos os participantes estejam cientes da distinção entre as duas:</a:t>
            </a:r>
          </a:p>
          <a:p>
            <a:pPr marL="1200150" marR="0" lvl="2" indent="-285750">
              <a:lnSpc>
                <a:spcPct val="115000"/>
              </a:lnSpc>
              <a:spcBef>
                <a:spcPts val="0"/>
              </a:spcBef>
              <a:spcAft>
                <a:spcPts val="0"/>
              </a:spcAft>
              <a:buFont typeface="Wingdings" panose="05000000000000000000" pitchFamily="2" charset="2"/>
              <a:buChar char="q"/>
            </a:pPr>
            <a:r>
              <a:rPr lang="en-US" sz="1200" b="1" dirty="0">
                <a:effectLst/>
                <a:latin typeface="Arial" panose="020B0604020202020204" pitchFamily="34" charset="0"/>
                <a:ea typeface="Times New Roman" panose="02020603050405020304" pitchFamily="18" charset="0"/>
                <a:cs typeface="Arial" panose="020B0604020202020204" pitchFamily="34" charset="0"/>
              </a:rPr>
              <a:t>A atualidade </a:t>
            </a:r>
            <a:r>
              <a:rPr lang="en-US" sz="1200" dirty="0">
                <a:effectLst/>
                <a:latin typeface="Arial" panose="020B0604020202020204" pitchFamily="34" charset="0"/>
                <a:ea typeface="Times New Roman" panose="02020603050405020304" pitchFamily="18" charset="0"/>
                <a:cs typeface="Arial" panose="020B0604020202020204" pitchFamily="34" charset="0"/>
              </a:rPr>
              <a:t>é a disponibilidade dos dados de acordo com um calendário pré-determinado. É calculada como T/N, ou seja, o número total de relatórios que chegaram a tempo dividido pelo número total de relatórios previstos.</a:t>
            </a:r>
          </a:p>
          <a:p>
            <a:pPr marL="1200150" marR="0" lvl="2" indent="-285750">
              <a:lnSpc>
                <a:spcPct val="115000"/>
              </a:lnSpc>
              <a:spcBef>
                <a:spcPts val="0"/>
              </a:spcBef>
              <a:spcAft>
                <a:spcPts val="0"/>
              </a:spcAft>
              <a:buFont typeface="Wingdings" panose="05000000000000000000" pitchFamily="2" charset="2"/>
              <a:buChar char="q"/>
            </a:pPr>
            <a:r>
              <a:rPr lang="en-US" sz="1200" b="1" dirty="0">
                <a:effectLst/>
                <a:latin typeface="Arial" panose="020B0604020202020204" pitchFamily="34" charset="0"/>
                <a:ea typeface="Times New Roman" panose="02020603050405020304" pitchFamily="18" charset="0"/>
                <a:cs typeface="Arial" panose="020B0604020202020204" pitchFamily="34" charset="0"/>
              </a:rPr>
              <a:t>A exaustividade </a:t>
            </a:r>
            <a:r>
              <a:rPr lang="en-US" sz="1200" dirty="0">
                <a:effectLst/>
                <a:latin typeface="Arial" panose="020B0604020202020204" pitchFamily="34" charset="0"/>
                <a:ea typeface="Times New Roman" panose="02020603050405020304" pitchFamily="18" charset="0"/>
                <a:cs typeface="Arial" panose="020B0604020202020204" pitchFamily="34" charset="0"/>
              </a:rPr>
              <a:t>é uma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do número total de relatórios recebidos, em relação ao número de relatórios previstos. É calculada como (N-M)/N, ou seja, o número total de relatórios previstos menos o número de relatórios em falta, dividido pelo número total de relatórios previstos.</a:t>
            </a:r>
          </a:p>
          <a:p>
            <a:pPr marL="742950" marR="0" lvl="1" indent="-285750">
              <a:lnSpc>
                <a:spcPct val="115000"/>
              </a:lnSpc>
              <a:spcBef>
                <a:spcPts val="0"/>
              </a:spcBef>
              <a:spcAft>
                <a:spcPts val="0"/>
              </a:spcAft>
              <a:buFont typeface="Courier New" panose="02070309020205020404" pitchFamily="49" charset="0"/>
              <a:buChar char="o"/>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nSpc>
                <a:spcPct val="115000"/>
              </a:lnSpc>
              <a:spcBef>
                <a:spcPts val="0"/>
              </a:spcBef>
              <a:spcAft>
                <a:spcPts val="0"/>
              </a:spcAft>
              <a:buFont typeface="Wingdings" panose="05000000000000000000" pitchFamily="2" charset="2"/>
              <a:buChar char="§"/>
            </a:pPr>
            <a:r>
              <a:rPr lang="en-US" sz="1200" b="1" u="sng" dirty="0">
                <a:effectLst/>
                <a:latin typeface="Arial" panose="020B0604020202020204" pitchFamily="34" charset="0"/>
                <a:ea typeface="Times New Roman" panose="02020603050405020304" pitchFamily="18" charset="0"/>
                <a:cs typeface="Arial" panose="020B0604020202020204" pitchFamily="34" charset="0"/>
              </a:rPr>
              <a:t>Peça aos</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participantes que respondam às perguntas sozinhos.</a:t>
            </a:r>
          </a:p>
          <a:p>
            <a:pPr marL="0" marR="0" lvl="0" indent="0">
              <a:lnSpc>
                <a:spcPct val="115000"/>
              </a:lnSpc>
              <a:spcBef>
                <a:spcPts val="0"/>
              </a:spcBef>
              <a:spcAft>
                <a:spcPts val="0"/>
              </a:spcAft>
              <a:buFont typeface="Symbol" panose="05050102010706020507" pitchFamily="18" charset="2"/>
              <a:buNone/>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ea typeface="Times New Roman" panose="02020603050405020304" pitchFamily="18" charset="0"/>
                <a:cs typeface="Arial" panose="020B0604020202020204" pitchFamily="34" charset="0"/>
              </a:rPr>
              <a:t>Quando os participantes responderem às perguntas, devem ser instruídos a comparar os resultados com os do seu vizinho.</a:t>
            </a:r>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21</a:t>
            </a:fld>
            <a:endParaRPr lang="en-US" altLang="en-US"/>
          </a:p>
        </p:txBody>
      </p:sp>
    </p:spTree>
    <p:extLst>
      <p:ext uri="{BB962C8B-B14F-4D97-AF65-F5344CB8AC3E}">
        <p14:creationId xmlns:p14="http://schemas.microsoft.com/office/powerpoint/2010/main" val="5139183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1200"/>
              </a:spcBef>
              <a:spcAft>
                <a:spcPts val="600"/>
              </a:spcAft>
              <a:buClrTx/>
              <a:buSzTx/>
              <a:buFontTx/>
              <a:buNone/>
              <a:tabLst/>
              <a:defRPr/>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v"/>
            </a:pPr>
            <a:r>
              <a:rPr lang="en-US" sz="1200" b="1" dirty="0" err="1">
                <a:effectLst/>
                <a:latin typeface="Arial" panose="020B0604020202020204" pitchFamily="34" charset="0"/>
                <a:cs typeface="Arial" panose="020B0604020202020204" pitchFamily="34" charset="0"/>
              </a:rPr>
              <a:t>Exercício</a:t>
            </a:r>
            <a:r>
              <a:rPr lang="en-US" sz="1200" b="1" dirty="0">
                <a:effectLst/>
                <a:latin typeface="Arial" panose="020B0604020202020204" pitchFamily="34" charset="0"/>
                <a:cs typeface="Arial" panose="020B0604020202020204" pitchFamily="34" charset="0"/>
              </a:rPr>
              <a:t>: </a:t>
            </a:r>
            <a:r>
              <a:rPr lang="en-US" sz="1200" b="1" dirty="0" err="1">
                <a:effectLst/>
                <a:latin typeface="Arial" panose="020B0604020202020204" pitchFamily="34" charset="0"/>
                <a:cs typeface="Arial" panose="020B0604020202020204" pitchFamily="34" charset="0"/>
              </a:rPr>
              <a:t>Trabalhar</a:t>
            </a:r>
            <a:r>
              <a:rPr lang="en-US" sz="1200" b="1" dirty="0">
                <a:effectLst/>
                <a:latin typeface="Arial" panose="020B0604020202020204" pitchFamily="34" charset="0"/>
                <a:cs typeface="Arial" panose="020B0604020202020204" pitchFamily="34" charset="0"/>
              </a:rPr>
              <a:t> com </a:t>
            </a:r>
            <a:r>
              <a:rPr lang="en-US" sz="1200" b="1" dirty="0" err="1">
                <a:effectLst/>
                <a:latin typeface="Arial" panose="020B0604020202020204" pitchFamily="34" charset="0"/>
                <a:cs typeface="Arial" panose="020B0604020202020204" pitchFamily="34" charset="0"/>
              </a:rPr>
              <a:t>indicadores</a:t>
            </a:r>
            <a:r>
              <a:rPr lang="en-US" sz="1200" b="1" dirty="0">
                <a:effectLst/>
                <a:latin typeface="Arial" panose="020B0604020202020204" pitchFamily="34" charset="0"/>
                <a:cs typeface="Arial" panose="020B0604020202020204" pitchFamily="34" charset="0"/>
              </a:rPr>
              <a:t>. </a:t>
            </a:r>
            <a:r>
              <a:rPr lang="en-US" sz="1200" b="1" dirty="0" err="1">
                <a:effectLst/>
                <a:latin typeface="Arial" panose="020B0604020202020204" pitchFamily="34" charset="0"/>
                <a:cs typeface="Arial" panose="020B0604020202020204" pitchFamily="34" charset="0"/>
              </a:rPr>
              <a:t>Livro</a:t>
            </a:r>
            <a:r>
              <a:rPr lang="en-US" sz="1200" b="1" dirty="0">
                <a:effectLst/>
                <a:latin typeface="Arial" panose="020B0604020202020204" pitchFamily="34" charset="0"/>
                <a:cs typeface="Arial" panose="020B0604020202020204" pitchFamily="34" charset="0"/>
              </a:rPr>
              <a:t> de </a:t>
            </a:r>
            <a:r>
              <a:rPr lang="en-US" sz="1200" b="1" dirty="0" err="1">
                <a:effectLst/>
                <a:latin typeface="Arial" panose="020B0604020202020204" pitchFamily="34" charset="0"/>
                <a:cs typeface="Arial" panose="020B0604020202020204" pitchFamily="34" charset="0"/>
              </a:rPr>
              <a:t>exercícios</a:t>
            </a:r>
            <a:r>
              <a:rPr lang="en-US" sz="1200" b="1" dirty="0">
                <a:effectLst/>
                <a:latin typeface="Arial" panose="020B0604020202020204" pitchFamily="34" charset="0"/>
                <a:cs typeface="Arial" panose="020B0604020202020204" pitchFamily="34" charset="0"/>
              </a:rPr>
              <a:t> para </a:t>
            </a:r>
            <a:r>
              <a:rPr lang="en-US" sz="1200" b="1" dirty="0" err="1">
                <a:effectLst/>
                <a:latin typeface="Arial" panose="020B0604020202020204" pitchFamily="34" charset="0"/>
                <a:cs typeface="Arial" panose="020B0604020202020204" pitchFamily="34" charset="0"/>
              </a:rPr>
              <a:t>os</a:t>
            </a:r>
            <a:r>
              <a:rPr lang="en-US" sz="1200" b="1" dirty="0">
                <a:effectLst/>
                <a:latin typeface="Arial" panose="020B0604020202020204" pitchFamily="34" charset="0"/>
                <a:cs typeface="Arial" panose="020B0604020202020204" pitchFamily="34" charset="0"/>
              </a:rPr>
              <a:t> </a:t>
            </a:r>
            <a:r>
              <a:rPr lang="en-US" sz="1200" b="1" dirty="0" err="1">
                <a:effectLst/>
                <a:latin typeface="Arial" panose="020B0604020202020204" pitchFamily="34" charset="0"/>
                <a:cs typeface="Arial" panose="020B0604020202020204" pitchFamily="34" charset="0"/>
              </a:rPr>
              <a:t>participantes</a:t>
            </a:r>
            <a:r>
              <a:rPr lang="en-US" sz="1200" b="1" dirty="0">
                <a:effectLst/>
                <a:latin typeface="Arial" panose="020B0604020202020204" pitchFamily="34" charset="0"/>
                <a:cs typeface="Arial" panose="020B0604020202020204" pitchFamily="34" charset="0"/>
              </a:rPr>
              <a:t>. Tempo total: 30 </a:t>
            </a:r>
            <a:r>
              <a:rPr lang="en-US" sz="1200" b="1" dirty="0" err="1">
                <a:effectLst/>
                <a:latin typeface="Arial" panose="020B0604020202020204" pitchFamily="34" charset="0"/>
                <a:cs typeface="Arial" panose="020B0604020202020204" pitchFamily="34" charset="0"/>
              </a:rPr>
              <a:t>minutos</a:t>
            </a:r>
            <a:r>
              <a:rPr lang="en-US" sz="1200" b="1" dirty="0">
                <a:effectLst/>
                <a:latin typeface="Arial" panose="020B0604020202020204" pitchFamily="34" charset="0"/>
                <a:cs typeface="Arial" panose="020B0604020202020204" pitchFamily="34" charset="0"/>
              </a:rPr>
              <a:t> (20 </a:t>
            </a:r>
            <a:r>
              <a:rPr lang="en-US" sz="1200" b="1" dirty="0" err="1">
                <a:effectLst/>
                <a:latin typeface="Arial" panose="020B0604020202020204" pitchFamily="34" charset="0"/>
                <a:cs typeface="Arial" panose="020B0604020202020204" pitchFamily="34" charset="0"/>
              </a:rPr>
              <a:t>minutos</a:t>
            </a:r>
            <a:r>
              <a:rPr lang="en-US" sz="1200" b="1" dirty="0">
                <a:effectLst/>
                <a:latin typeface="Arial" panose="020B0604020202020204" pitchFamily="34" charset="0"/>
                <a:cs typeface="Arial" panose="020B0604020202020204" pitchFamily="34" charset="0"/>
              </a:rPr>
              <a:t> para o </a:t>
            </a:r>
            <a:r>
              <a:rPr lang="en-US" sz="1200" b="1" dirty="0" err="1">
                <a:effectLst/>
                <a:latin typeface="Arial" panose="020B0604020202020204" pitchFamily="34" charset="0"/>
                <a:cs typeface="Arial" panose="020B0604020202020204" pitchFamily="34" charset="0"/>
              </a:rPr>
              <a:t>exercício</a:t>
            </a:r>
            <a:r>
              <a:rPr lang="en-US" sz="1200" b="1" dirty="0">
                <a:effectLst/>
                <a:latin typeface="Arial" panose="020B0604020202020204" pitchFamily="34" charset="0"/>
                <a:cs typeface="Arial" panose="020B0604020202020204" pitchFamily="34" charset="0"/>
              </a:rPr>
              <a:t> /10 </a:t>
            </a:r>
            <a:r>
              <a:rPr lang="en-US" sz="1200" b="1" dirty="0" err="1">
                <a:effectLst/>
                <a:latin typeface="Arial" panose="020B0604020202020204" pitchFamily="34" charset="0"/>
                <a:cs typeface="Arial" panose="020B0604020202020204" pitchFamily="34" charset="0"/>
              </a:rPr>
              <a:t>minutos</a:t>
            </a:r>
            <a:r>
              <a:rPr lang="en-US" sz="1200" b="1" dirty="0">
                <a:effectLst/>
                <a:latin typeface="Arial" panose="020B0604020202020204" pitchFamily="34" charset="0"/>
                <a:cs typeface="Arial" panose="020B0604020202020204" pitchFamily="34" charset="0"/>
              </a:rPr>
              <a:t> para o debate)</a:t>
            </a:r>
          </a:p>
          <a:p>
            <a:pPr marL="0" marR="0">
              <a:spcBef>
                <a:spcPts val="1200"/>
              </a:spcBef>
              <a:spcAft>
                <a:spcPts val="1200"/>
              </a:spcAft>
            </a:pPr>
            <a:endParaRPr lang="en-US" sz="1200" b="1" dirty="0">
              <a:effectLst/>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1200"/>
              </a:spcAft>
              <a:buClrTx/>
              <a:buSzTx/>
              <a:buFont typeface="Wingdings" panose="05000000000000000000" pitchFamily="2" charset="2"/>
              <a:buChar char="v"/>
              <a:tabLst/>
              <a:defRPr/>
            </a:pPr>
            <a:r>
              <a:rPr lang="en-US" sz="1200" b="1" i="1" dirty="0">
                <a:effectLst/>
                <a:latin typeface="Arial" panose="020B0604020202020204" pitchFamily="34" charset="0"/>
                <a:ea typeface="Times New Roman" panose="02020603050405020304" pitchFamily="18" charset="0"/>
                <a:cs typeface="Arial" panose="020B0604020202020204" pitchFamily="34" charset="0"/>
              </a:rPr>
              <a:t>Siga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estes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passos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para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facilitar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o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exercício</a:t>
            </a:r>
            <a:r>
              <a:rPr lang="en-US" sz="1200" b="1" i="1" dirty="0">
                <a:effectLst/>
                <a:latin typeface="Arial" panose="020B0604020202020204" pitchFamily="34" charset="0"/>
                <a:ea typeface="Times New Roman" panose="02020603050405020304" pitchFamily="18" charset="0"/>
                <a:cs typeface="Arial" panose="020B0604020202020204" pitchFamily="34" charset="0"/>
              </a:rPr>
              <a:t>:</a:t>
            </a:r>
          </a:p>
          <a:p>
            <a:pPr marL="0" marR="0">
              <a:lnSpc>
                <a:spcPct val="115000"/>
              </a:lnSpc>
              <a:spcBef>
                <a:spcPts val="0"/>
              </a:spcBef>
              <a:spcAft>
                <a:spcPts val="1200"/>
              </a:spcAft>
            </a:pPr>
            <a:endParaRPr lang="en-US" sz="1200" i="1" dirty="0">
              <a:effectLst/>
              <a:latin typeface="Arial" panose="020B0604020202020204" pitchFamily="34" charset="0"/>
              <a:ea typeface="Times New Roman" panose="02020603050405020304" pitchFamily="18" charset="0"/>
              <a:cs typeface="Arial" panose="020B0604020202020204" pitchFamily="34" charset="0"/>
            </a:endParaRPr>
          </a:p>
          <a:p>
            <a:pPr marL="800100" marR="0" lvl="1" indent="-342900">
              <a:lnSpc>
                <a:spcPct val="115000"/>
              </a:lnSpc>
              <a:spcBef>
                <a:spcPts val="0"/>
              </a:spcBef>
              <a:spcAft>
                <a:spcPts val="0"/>
              </a:spcAft>
              <a:buFont typeface="Courier New" panose="02070309020205020404" pitchFamily="49" charset="0"/>
              <a:buChar char="o"/>
            </a:pPr>
            <a:r>
              <a:rPr lang="en-US" sz="1200" dirty="0" err="1">
                <a:effectLst/>
                <a:latin typeface="Arial" panose="020B0604020202020204" pitchFamily="34" charset="0"/>
                <a:ea typeface="Times New Roman" panose="02020603050405020304" pitchFamily="18" charset="0"/>
                <a:cs typeface="Arial" panose="020B0604020202020204" pitchFamily="34" charset="0"/>
              </a:rPr>
              <a:t>Rever</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definições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exaustividade</a:t>
            </a:r>
            <a:r>
              <a:rPr lang="en-US" sz="1200" dirty="0">
                <a:effectLst/>
                <a:latin typeface="Arial" panose="020B0604020202020204" pitchFamily="34" charset="0"/>
                <a:ea typeface="Times New Roman" panose="02020603050405020304" pitchFamily="18" charset="0"/>
                <a:cs typeface="Arial" panose="020B0604020202020204" pitchFamily="34" charset="0"/>
              </a:rPr>
              <a:t> para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todos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participantes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estejam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cientes</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distinção</a:t>
            </a:r>
            <a:r>
              <a:rPr lang="en-US" sz="1200" dirty="0">
                <a:effectLst/>
                <a:latin typeface="Arial" panose="020B0604020202020204" pitchFamily="34" charset="0"/>
                <a:ea typeface="Times New Roman" panose="02020603050405020304" pitchFamily="18" charset="0"/>
                <a:cs typeface="Arial" panose="020B0604020202020204" pitchFamily="34" charset="0"/>
              </a:rPr>
              <a:t> entre as duas:</a:t>
            </a:r>
          </a:p>
          <a:p>
            <a:pPr marL="1200150" marR="0" lvl="2" indent="-285750">
              <a:lnSpc>
                <a:spcPct val="115000"/>
              </a:lnSpc>
              <a:spcBef>
                <a:spcPts val="0"/>
              </a:spcBef>
              <a:spcAft>
                <a:spcPts val="0"/>
              </a:spcAft>
              <a:buFont typeface="Wingdings" panose="05000000000000000000" pitchFamily="2" charset="2"/>
              <a:buChar char="q"/>
            </a:pPr>
            <a:r>
              <a:rPr lang="en-US" sz="1200" b="1" dirty="0">
                <a:effectLst/>
                <a:latin typeface="Arial" panose="020B0604020202020204" pitchFamily="34" charset="0"/>
                <a:ea typeface="Times New Roman" panose="02020603050405020304" pitchFamily="18" charset="0"/>
                <a:cs typeface="Arial" panose="020B0604020202020204" pitchFamily="34" charset="0"/>
              </a:rPr>
              <a:t>A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atualidade</a:t>
            </a:r>
            <a:r>
              <a:rPr lang="en-US" sz="1200" b="1"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é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disponibilidade</a:t>
            </a:r>
            <a:r>
              <a:rPr lang="en-US" sz="1200" dirty="0">
                <a:effectLst/>
                <a:latin typeface="Arial" panose="020B0604020202020204" pitchFamily="34" charset="0"/>
                <a:ea typeface="Times New Roman" panose="02020603050405020304" pitchFamily="18" charset="0"/>
                <a:cs typeface="Arial" panose="020B0604020202020204" pitchFamily="34" charset="0"/>
              </a:rPr>
              <a:t> dos dados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acordo</a:t>
            </a:r>
            <a:r>
              <a:rPr lang="en-US" sz="1200" dirty="0">
                <a:effectLst/>
                <a:latin typeface="Arial" panose="020B0604020202020204" pitchFamily="34" charset="0"/>
                <a:ea typeface="Times New Roman" panose="02020603050405020304" pitchFamily="18" charset="0"/>
                <a:cs typeface="Arial" panose="020B0604020202020204" pitchFamily="34" charset="0"/>
              </a:rPr>
              <a:t> com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calendário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pré-determinado</a:t>
            </a:r>
            <a:r>
              <a:rPr lang="en-US" sz="1200" dirty="0">
                <a:effectLst/>
                <a:latin typeface="Arial" panose="020B0604020202020204" pitchFamily="34" charset="0"/>
                <a:ea typeface="Times New Roman" panose="02020603050405020304" pitchFamily="18" charset="0"/>
                <a:cs typeface="Arial" panose="020B0604020202020204" pitchFamily="34" charset="0"/>
              </a:rPr>
              <a:t>.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calculada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como</a:t>
            </a:r>
            <a:r>
              <a:rPr lang="en-US" sz="1200" dirty="0">
                <a:effectLst/>
                <a:latin typeface="Arial" panose="020B0604020202020204" pitchFamily="34" charset="0"/>
                <a:ea typeface="Times New Roman" panose="02020603050405020304" pitchFamily="18" charset="0"/>
                <a:cs typeface="Arial" panose="020B0604020202020204" pitchFamily="34" charset="0"/>
              </a:rPr>
              <a:t> T/N,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seja</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número</a:t>
            </a:r>
            <a:r>
              <a:rPr lang="en-US" sz="1200" dirty="0">
                <a:effectLst/>
                <a:latin typeface="Arial" panose="020B0604020202020204" pitchFamily="34" charset="0"/>
                <a:ea typeface="Times New Roman" panose="02020603050405020304" pitchFamily="18" charset="0"/>
                <a:cs typeface="Arial" panose="020B0604020202020204" pitchFamily="34" charset="0"/>
              </a:rPr>
              <a:t> total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chegaram</a:t>
            </a:r>
            <a:r>
              <a:rPr lang="en-US" sz="1200" dirty="0">
                <a:effectLst/>
                <a:latin typeface="Arial" panose="020B0604020202020204" pitchFamily="34" charset="0"/>
                <a:ea typeface="Times New Roman" panose="02020603050405020304" pitchFamily="18" charset="0"/>
                <a:cs typeface="Arial" panose="020B0604020202020204" pitchFamily="34" charset="0"/>
              </a:rPr>
              <a:t> a tempo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dividido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pelo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número</a:t>
            </a:r>
            <a:r>
              <a:rPr lang="en-US" sz="1200" dirty="0">
                <a:effectLst/>
                <a:latin typeface="Arial" panose="020B0604020202020204" pitchFamily="34" charset="0"/>
                <a:ea typeface="Times New Roman" panose="02020603050405020304" pitchFamily="18" charset="0"/>
                <a:cs typeface="Arial" panose="020B0604020202020204" pitchFamily="34" charset="0"/>
              </a:rPr>
              <a:t> total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previstos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1200150" marR="0" lvl="2" indent="-285750">
              <a:lnSpc>
                <a:spcPct val="115000"/>
              </a:lnSpc>
              <a:spcBef>
                <a:spcPts val="0"/>
              </a:spcBef>
              <a:spcAft>
                <a:spcPts val="0"/>
              </a:spcAft>
              <a:buFont typeface="Wingdings" panose="05000000000000000000" pitchFamily="2" charset="2"/>
              <a:buChar char="q"/>
            </a:pPr>
            <a:r>
              <a:rPr lang="en-US" sz="1200" b="1" dirty="0">
                <a:effectLst/>
                <a:latin typeface="Arial" panose="020B0604020202020204" pitchFamily="34" charset="0"/>
                <a:ea typeface="Times New Roman" panose="02020603050405020304" pitchFamily="18" charset="0"/>
                <a:cs typeface="Arial" panose="020B0604020202020204" pitchFamily="34" charset="0"/>
              </a:rPr>
              <a:t>A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exaustividade</a:t>
            </a:r>
            <a:r>
              <a:rPr lang="en-US" sz="1200" b="1"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uma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número</a:t>
            </a:r>
            <a:r>
              <a:rPr lang="en-US" sz="1200" dirty="0">
                <a:effectLst/>
                <a:latin typeface="Arial" panose="020B0604020202020204" pitchFamily="34" charset="0"/>
                <a:ea typeface="Times New Roman" panose="02020603050405020304" pitchFamily="18" charset="0"/>
                <a:cs typeface="Arial" panose="020B0604020202020204" pitchFamily="34" charset="0"/>
              </a:rPr>
              <a:t> total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recebidos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número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previstos</a:t>
            </a:r>
            <a:r>
              <a:rPr lang="en-US" sz="1200" dirty="0">
                <a:effectLst/>
                <a:latin typeface="Arial" panose="020B0604020202020204" pitchFamily="34" charset="0"/>
                <a:ea typeface="Times New Roman" panose="02020603050405020304" pitchFamily="18" charset="0"/>
                <a:cs typeface="Arial" panose="020B0604020202020204" pitchFamily="34" charset="0"/>
              </a:rPr>
              <a:t>.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calculada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como</a:t>
            </a:r>
            <a:r>
              <a:rPr lang="en-US" sz="1200" dirty="0">
                <a:effectLst/>
                <a:latin typeface="Arial" panose="020B0604020202020204" pitchFamily="34" charset="0"/>
                <a:ea typeface="Times New Roman" panose="02020603050405020304" pitchFamily="18" charset="0"/>
                <a:cs typeface="Arial" panose="020B0604020202020204" pitchFamily="34" charset="0"/>
              </a:rPr>
              <a:t> (N-M)/N,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seja</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número</a:t>
            </a:r>
            <a:r>
              <a:rPr lang="en-US" sz="1200" dirty="0">
                <a:effectLst/>
                <a:latin typeface="Arial" panose="020B0604020202020204" pitchFamily="34" charset="0"/>
                <a:ea typeface="Times New Roman" panose="02020603050405020304" pitchFamily="18" charset="0"/>
                <a:cs typeface="Arial" panose="020B0604020202020204" pitchFamily="34" charset="0"/>
              </a:rPr>
              <a:t> total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previstos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menos</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número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falta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dividido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pelo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número</a:t>
            </a:r>
            <a:r>
              <a:rPr lang="en-US" sz="1200" dirty="0">
                <a:effectLst/>
                <a:latin typeface="Arial" panose="020B0604020202020204" pitchFamily="34" charset="0"/>
                <a:ea typeface="Times New Roman" panose="02020603050405020304" pitchFamily="18" charset="0"/>
                <a:cs typeface="Arial" panose="020B0604020202020204" pitchFamily="34" charset="0"/>
              </a:rPr>
              <a:t> total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previstos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742950" marR="0" lvl="1" indent="-285750">
              <a:lnSpc>
                <a:spcPct val="115000"/>
              </a:lnSpc>
              <a:spcBef>
                <a:spcPts val="0"/>
              </a:spcBef>
              <a:spcAft>
                <a:spcPts val="0"/>
              </a:spcAft>
              <a:buFont typeface="Courier New" panose="02070309020205020404" pitchFamily="49" charset="0"/>
              <a:buChar char="o"/>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nSpc>
                <a:spcPct val="115000"/>
              </a:lnSpc>
              <a:spcBef>
                <a:spcPts val="0"/>
              </a:spcBef>
              <a:spcAft>
                <a:spcPts val="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Peça</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 </a:t>
            </a: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aos</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participantes</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respondam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às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perguntas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sozinhos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171450" marR="0" lvl="0" indent="-171450">
              <a:lnSpc>
                <a:spcPct val="115000"/>
              </a:lnSpc>
              <a:spcBef>
                <a:spcPts val="0"/>
              </a:spcBef>
              <a:spcAft>
                <a:spcPts val="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nSpc>
                <a:spcPct val="115000"/>
              </a:lnSpc>
              <a:spcBef>
                <a:spcPts val="0"/>
              </a:spcBef>
              <a:spcAft>
                <a:spcPts val="1200"/>
              </a:spcAft>
              <a:buFont typeface="Wingdings" panose="05000000000000000000" pitchFamily="2" charset="2"/>
              <a:buChar char="v"/>
            </a:pPr>
            <a:r>
              <a:rPr lang="en-US" sz="1200" b="1" i="1" dirty="0" err="1">
                <a:effectLst/>
                <a:latin typeface="Arial" panose="020B0604020202020204" pitchFamily="34" charset="0"/>
                <a:ea typeface="Times New Roman" panose="02020603050405020304" pitchFamily="18" charset="0"/>
                <a:cs typeface="Arial" panose="020B0604020202020204" pitchFamily="34" charset="0"/>
              </a:rPr>
              <a:t>Quando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participantes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completarem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as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perguntas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devem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ser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instruídos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comparar</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resultados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com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do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seu</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vizinho</a:t>
            </a:r>
            <a:r>
              <a:rPr lang="en-US" sz="1200" b="1" i="1" dirty="0">
                <a:effectLst/>
                <a:latin typeface="Arial" panose="020B0604020202020204" pitchFamily="34" charset="0"/>
                <a:ea typeface="Times New Roman" panose="02020603050405020304" pitchFamily="18" charset="0"/>
                <a:cs typeface="Arial" panose="020B0604020202020204" pitchFamily="34" charset="0"/>
              </a:rPr>
              <a:t>.</a:t>
            </a:r>
          </a:p>
          <a:p>
            <a:endParaRPr lang="en-US" dirty="0"/>
          </a:p>
          <a:p>
            <a:pPr marL="0" marR="0" lvl="0" indent="0">
              <a:lnSpc>
                <a:spcPct val="115000"/>
              </a:lnSpc>
              <a:spcBef>
                <a:spcPts val="0"/>
              </a:spcBef>
              <a:spcAft>
                <a:spcPts val="1200"/>
              </a:spcAft>
              <a:buFont typeface="Symbol" panose="05050102010706020507" pitchFamily="18" charset="2"/>
              <a:buNone/>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nSpc>
                <a:spcPct val="115000"/>
              </a:lnSpc>
              <a:spcBef>
                <a:spcPts val="0"/>
              </a:spcBef>
              <a:spcAft>
                <a:spcPts val="1200"/>
              </a:spcAft>
              <a:buFont typeface="Symbol" panose="05050102010706020507" pitchFamily="18" charset="2"/>
              <a:buNone/>
            </a:pPr>
            <a:r>
              <a:rPr lang="en-US" sz="1200" dirty="0">
                <a:effectLst/>
                <a:latin typeface="Arial" panose="020B0604020202020204" pitchFamily="34" charset="0"/>
                <a:ea typeface="Times New Roman" panose="02020603050405020304" pitchFamily="18" charset="0"/>
                <a:cs typeface="Arial" panose="020B0604020202020204" pitchFamily="34" charset="0"/>
              </a:rPr>
              <a:t> </a:t>
            </a:r>
          </a:p>
          <a:p>
            <a:endParaRPr lang="en-US" dirty="0"/>
          </a:p>
        </p:txBody>
      </p:sp>
      <p:sp>
        <p:nvSpPr>
          <p:cNvPr id="4" name="Slide Number Placeholder 3"/>
          <p:cNvSpPr>
            <a:spLocks noGrp="1"/>
          </p:cNvSpPr>
          <p:nvPr>
            <p:ph type="sldNum" sz="quarter" idx="10"/>
          </p:nvPr>
        </p:nvSpPr>
        <p:spPr/>
        <p:txBody>
          <a:bodyPr/>
          <a:lstStyle/>
          <a:p>
            <a:pPr>
              <a:defRPr/>
            </a:pPr>
            <a:fld id="{F5F56037-6788-433A-A7B1-BC071E3268D5}" type="slidenum">
              <a:rPr lang="en-US" altLang="en-US" smtClean="0"/>
              <a:t>22</a:t>
            </a:fld>
            <a:endParaRPr lang="en-US" altLang="en-US"/>
          </a:p>
        </p:txBody>
      </p:sp>
    </p:spTree>
    <p:extLst>
      <p:ext uri="{BB962C8B-B14F-4D97-AF65-F5344CB8AC3E}">
        <p14:creationId xmlns:p14="http://schemas.microsoft.com/office/powerpoint/2010/main" val="33667406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15000"/>
              </a:lnSpc>
              <a:spcBef>
                <a:spcPts val="600"/>
              </a:spcBef>
              <a:spcAft>
                <a:spcPts val="0"/>
              </a:spcAft>
              <a:buClrTx/>
              <a:buSzTx/>
              <a:buFontTx/>
              <a:buNone/>
              <a:tabLst>
                <a:tab pos="914400" algn="l"/>
              </a:tabLst>
              <a:defRPr/>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lnSpc>
                <a:spcPct val="115000"/>
              </a:lnSpc>
              <a:spcBef>
                <a:spcPts val="600"/>
              </a:spcBef>
              <a:spcAft>
                <a:spcPts val="0"/>
              </a:spcAft>
              <a:tabLst>
                <a:tab pos="914400" algn="l"/>
              </a:tabLst>
            </a:pPr>
            <a:endParaRPr lang="en-US" sz="1200" b="1" dirty="0">
              <a:effectLst/>
              <a:latin typeface="Arial" panose="020B0604020202020204" pitchFamily="34" charset="0"/>
              <a:ea typeface="MS PGothic" panose="020B0600070205080204" pitchFamily="34" charset="-128"/>
              <a:cs typeface="Arial" panose="020B0604020202020204" pitchFamily="34" charset="0"/>
            </a:endParaRPr>
          </a:p>
          <a:p>
            <a:pPr marL="171450" marR="0" indent="-171450">
              <a:lnSpc>
                <a:spcPct val="115000"/>
              </a:lnSpc>
              <a:spcBef>
                <a:spcPts val="600"/>
              </a:spcBef>
              <a:spcAft>
                <a:spcPts val="0"/>
              </a:spcAft>
              <a:buFont typeface="Wingdings" panose="05000000000000000000" pitchFamily="2" charset="2"/>
              <a:buChar char="§"/>
              <a:tabLst>
                <a:tab pos="914400" algn="l"/>
              </a:tabLst>
            </a:pPr>
            <a:r>
              <a:rPr lang="en-US" sz="1200" b="1" dirty="0" err="1">
                <a:effectLst/>
                <a:latin typeface="Arial" panose="020B0604020202020204" pitchFamily="34" charset="0"/>
                <a:ea typeface="MS PGothic" panose="020B0600070205080204" pitchFamily="34" charset="-128"/>
                <a:cs typeface="Arial" panose="020B0604020202020204" pitchFamily="34" charset="0"/>
              </a:rPr>
              <a:t>Pergunta</a:t>
            </a:r>
            <a:r>
              <a:rPr lang="en-US" sz="1200" b="1" dirty="0">
                <a:effectLst/>
                <a:latin typeface="Arial" panose="020B0604020202020204" pitchFamily="34" charset="0"/>
                <a:ea typeface="MS PGothic" panose="020B0600070205080204" pitchFamily="34" charset="-128"/>
                <a:cs typeface="Arial" panose="020B0604020202020204" pitchFamily="34" charset="0"/>
              </a:rPr>
              <a:t> 1: </a:t>
            </a:r>
            <a:r>
              <a:rPr lang="en-US" sz="1200" dirty="0" err="1">
                <a:effectLst/>
                <a:latin typeface="Arial" panose="020B0604020202020204" pitchFamily="34" charset="0"/>
                <a:ea typeface="MS PGothic" panose="020B0600070205080204" pitchFamily="34" charset="-128"/>
                <a:cs typeface="Arial" panose="020B0604020202020204" pitchFamily="34" charset="0"/>
              </a:rPr>
              <a:t>Calcule</a:t>
            </a:r>
            <a:r>
              <a:rPr lang="en-US" sz="1200" dirty="0">
                <a:effectLst/>
                <a:latin typeface="Arial" panose="020B0604020202020204" pitchFamily="34" charset="0"/>
                <a:ea typeface="MS PGothic" panose="020B0600070205080204" pitchFamily="34" charset="-128"/>
                <a:cs typeface="Arial" panose="020B0604020202020204" pitchFamily="34" charset="0"/>
              </a:rPr>
              <a:t> a </a:t>
            </a:r>
            <a:r>
              <a:rPr lang="en-US" sz="1200" dirty="0" err="1">
                <a:effectLst/>
                <a:latin typeface="Arial" panose="020B0604020202020204" pitchFamily="34" charset="0"/>
                <a:ea typeface="MS PGothic" panose="020B0600070205080204" pitchFamily="34" charset="-128"/>
                <a:cs typeface="Arial" panose="020B0604020202020204" pitchFamily="34" charset="0"/>
              </a:rPr>
              <a:t>pontualidade</a:t>
            </a:r>
            <a:r>
              <a:rPr lang="en-US" sz="1200" dirty="0">
                <a:effectLst/>
                <a:latin typeface="Arial" panose="020B0604020202020204" pitchFamily="34" charset="0"/>
                <a:ea typeface="MS PGothic" panose="020B0600070205080204" pitchFamily="34" charset="-128"/>
                <a:cs typeface="Arial" panose="020B0604020202020204" pitchFamily="34" charset="0"/>
              </a:rPr>
              <a:t> dos </a:t>
            </a:r>
            <a:r>
              <a:rPr lang="en-US" sz="1200" dirty="0" err="1">
                <a:effectLst/>
                <a:latin typeface="Arial" panose="020B0604020202020204" pitchFamily="34" charset="0"/>
                <a:ea typeface="MS PGothic" panose="020B0600070205080204" pitchFamily="34" charset="-128"/>
                <a:cs typeface="Arial" panose="020B0604020202020204" pitchFamily="34" charset="0"/>
              </a:rPr>
              <a:t>relatórios</a:t>
            </a:r>
            <a:r>
              <a:rPr lang="en-US" sz="1200" dirty="0">
                <a:effectLst/>
                <a:latin typeface="Arial" panose="020B0604020202020204" pitchFamily="34" charset="0"/>
                <a:ea typeface="MS PGothic" panose="020B0600070205080204" pitchFamily="34" charset="-128"/>
                <a:cs typeface="Arial" panose="020B0604020202020204" pitchFamily="34" charset="0"/>
              </a:rPr>
              <a:t> para </a:t>
            </a:r>
            <a:r>
              <a:rPr lang="en-US" sz="1200" dirty="0" err="1">
                <a:effectLst/>
                <a:latin typeface="Arial" panose="020B0604020202020204" pitchFamily="34" charset="0"/>
                <a:ea typeface="MS PGothic" panose="020B0600070205080204" pitchFamily="34" charset="-128"/>
                <a:cs typeface="Arial" panose="020B0604020202020204" pitchFamily="34" charset="0"/>
              </a:rPr>
              <a:t>cada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dirty="0" err="1">
                <a:effectLst/>
                <a:latin typeface="Arial" panose="020B0604020202020204" pitchFamily="34" charset="0"/>
                <a:ea typeface="MS PGothic" panose="020B0600070205080204" pitchFamily="34" charset="-128"/>
                <a:cs typeface="Arial" panose="020B0604020202020204" pitchFamily="34" charset="0"/>
              </a:rPr>
              <a:t>unidade</a:t>
            </a:r>
            <a:r>
              <a:rPr lang="en-US" sz="1200" dirty="0">
                <a:effectLst/>
                <a:latin typeface="Arial" panose="020B0604020202020204" pitchFamily="34" charset="0"/>
                <a:ea typeface="MS PGothic" panose="020B0600070205080204" pitchFamily="34" charset="-128"/>
                <a:cs typeface="Arial" panose="020B0604020202020204" pitchFamily="34" charset="0"/>
              </a:rPr>
              <a:t> de </a:t>
            </a:r>
            <a:r>
              <a:rPr lang="en-US" sz="1200" dirty="0" err="1">
                <a:effectLst/>
                <a:latin typeface="Arial" panose="020B0604020202020204" pitchFamily="34" charset="0"/>
                <a:ea typeface="MS PGothic" panose="020B0600070205080204" pitchFamily="34" charset="-128"/>
                <a:cs typeface="Arial" panose="020B0604020202020204" pitchFamily="34" charset="0"/>
              </a:rPr>
              <a:t>saúde</a:t>
            </a:r>
            <a:r>
              <a:rPr lang="en-US" sz="1200" dirty="0">
                <a:effectLst/>
                <a:latin typeface="Arial" panose="020B0604020202020204" pitchFamily="34" charset="0"/>
                <a:ea typeface="MS PGothic" panose="020B0600070205080204" pitchFamily="34" charset="-128"/>
                <a:cs typeface="Arial" panose="020B0604020202020204" pitchFamily="34" charset="0"/>
              </a:rPr>
              <a:t> e </a:t>
            </a:r>
            <a:r>
              <a:rPr lang="en-US" sz="1200" dirty="0" err="1">
                <a:effectLst/>
                <a:latin typeface="Arial" panose="020B0604020202020204" pitchFamily="34" charset="0"/>
                <a:ea typeface="MS PGothic" panose="020B0600070205080204" pitchFamily="34" charset="-128"/>
                <a:cs typeface="Arial" panose="020B0604020202020204" pitchFamily="34" charset="0"/>
              </a:rPr>
              <a:t>insira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dirty="0" err="1">
                <a:effectLst/>
                <a:latin typeface="Arial" panose="020B0604020202020204" pitchFamily="34" charset="0"/>
                <a:ea typeface="MS PGothic" panose="020B0600070205080204" pitchFamily="34" charset="-128"/>
                <a:cs typeface="Arial" panose="020B0604020202020204" pitchFamily="34" charset="0"/>
              </a:rPr>
              <a:t>na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dirty="0" err="1">
                <a:effectLst/>
                <a:latin typeface="Arial" panose="020B0604020202020204" pitchFamily="34" charset="0"/>
                <a:ea typeface="MS PGothic" panose="020B0600070205080204" pitchFamily="34" charset="-128"/>
                <a:cs typeface="Arial" panose="020B0604020202020204" pitchFamily="34" charset="0"/>
              </a:rPr>
              <a:t>tabela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dirty="0" err="1">
                <a:effectLst/>
                <a:latin typeface="Arial" panose="020B0604020202020204" pitchFamily="34" charset="0"/>
                <a:ea typeface="MS PGothic" panose="020B0600070205080204" pitchFamily="34" charset="-128"/>
                <a:cs typeface="Arial" panose="020B0604020202020204" pitchFamily="34" charset="0"/>
              </a:rPr>
              <a:t>acima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b="1" dirty="0">
                <a:effectLst/>
                <a:latin typeface="Arial" panose="020B0604020202020204" pitchFamily="34" charset="0"/>
                <a:ea typeface="MS PGothic" panose="020B0600070205080204" pitchFamily="34" charset="-128"/>
                <a:cs typeface="Arial" panose="020B0604020202020204" pitchFamily="34" charset="0"/>
              </a:rPr>
              <a:t>&lt;CLICAR&gt; </a:t>
            </a:r>
            <a:r>
              <a:rPr lang="en-US" sz="1200" b="1" i="1" dirty="0" err="1">
                <a:effectLst/>
                <a:latin typeface="Arial" panose="020B0604020202020204" pitchFamily="34" charset="0"/>
                <a:ea typeface="MS PGothic" panose="020B0600070205080204" pitchFamily="34" charset="-128"/>
                <a:cs typeface="Arial" panose="020B0604020202020204" pitchFamily="34" charset="0"/>
              </a:rPr>
              <a:t>Resposta</a:t>
            </a:r>
            <a:r>
              <a:rPr lang="en-US" sz="1200" b="1" i="1" dirty="0">
                <a:effectLst/>
                <a:latin typeface="Arial" panose="020B0604020202020204" pitchFamily="34" charset="0"/>
                <a:ea typeface="MS PGothic" panose="020B0600070205080204" pitchFamily="34" charset="-128"/>
                <a:cs typeface="Arial" panose="020B0604020202020204" pitchFamily="34" charset="0"/>
              </a:rPr>
              <a:t>:</a:t>
            </a:r>
            <a:r>
              <a:rPr lang="en-US" sz="1200" i="1" dirty="0">
                <a:effectLst/>
                <a:latin typeface="Arial" panose="020B0604020202020204" pitchFamily="34" charset="0"/>
                <a:ea typeface="MS PGothic" panose="020B0600070205080204" pitchFamily="34" charset="-128"/>
                <a:cs typeface="Arial" panose="020B0604020202020204" pitchFamily="34" charset="0"/>
              </a:rPr>
              <a:t> Veja a </a:t>
            </a:r>
            <a:r>
              <a:rPr lang="en-US" sz="1200" i="1" dirty="0" err="1">
                <a:effectLst/>
                <a:latin typeface="Arial" panose="020B0604020202020204" pitchFamily="34" charset="0"/>
                <a:ea typeface="MS PGothic" panose="020B0600070205080204" pitchFamily="34" charset="-128"/>
                <a:cs typeface="Arial" panose="020B0604020202020204" pitchFamily="34" charset="0"/>
              </a:rPr>
              <a:t>coluna</a:t>
            </a:r>
            <a:r>
              <a:rPr lang="en-US" sz="1200" i="1" dirty="0">
                <a:effectLst/>
                <a:latin typeface="Arial" panose="020B0604020202020204" pitchFamily="34" charset="0"/>
                <a:ea typeface="MS PGothic" panose="020B0600070205080204" pitchFamily="34" charset="-128"/>
                <a:cs typeface="Arial" panose="020B0604020202020204" pitchFamily="34" charset="0"/>
              </a:rPr>
              <a:t> </a:t>
            </a:r>
            <a:r>
              <a:rPr lang="en-US" sz="1200" i="1" dirty="0" err="1">
                <a:effectLst/>
                <a:latin typeface="Arial" panose="020B0604020202020204" pitchFamily="34" charset="0"/>
                <a:ea typeface="MS PGothic" panose="020B0600070205080204" pitchFamily="34" charset="-128"/>
                <a:cs typeface="Arial" panose="020B0604020202020204" pitchFamily="34" charset="0"/>
              </a:rPr>
              <a:t>rotulada</a:t>
            </a:r>
            <a:r>
              <a:rPr lang="en-US" sz="1200" i="1" dirty="0">
                <a:effectLst/>
                <a:latin typeface="Arial" panose="020B0604020202020204" pitchFamily="34" charset="0"/>
                <a:ea typeface="MS PGothic" panose="020B0600070205080204" pitchFamily="34" charset="-128"/>
                <a:cs typeface="Arial" panose="020B0604020202020204" pitchFamily="34" charset="0"/>
              </a:rPr>
              <a:t> T/N (%) </a:t>
            </a:r>
            <a:r>
              <a:rPr lang="en-US" sz="1200" i="1" dirty="0" err="1">
                <a:effectLst/>
                <a:latin typeface="Arial" panose="020B0604020202020204" pitchFamily="34" charset="0"/>
                <a:ea typeface="MS PGothic" panose="020B0600070205080204" pitchFamily="34" charset="-128"/>
                <a:cs typeface="Arial" panose="020B0604020202020204" pitchFamily="34" charset="0"/>
              </a:rPr>
              <a:t>acima</a:t>
            </a:r>
            <a:r>
              <a:rPr lang="en-US" sz="1200" i="1" dirty="0">
                <a:effectLst/>
                <a:latin typeface="Arial" panose="020B0604020202020204" pitchFamily="34" charset="0"/>
                <a:ea typeface="MS PGothic" panose="020B0600070205080204" pitchFamily="34" charset="-128"/>
                <a:cs typeface="Arial" panose="020B0604020202020204" pitchFamily="34" charset="0"/>
              </a:rPr>
              <a:t>.</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1200"/>
              </a:spcBef>
              <a:spcAft>
                <a:spcPts val="0"/>
              </a:spcAft>
            </a:pPr>
            <a:r>
              <a:rPr lang="en-US" sz="1200" b="1" dirty="0">
                <a:effectLst/>
                <a:latin typeface="Arial" panose="020B0604020202020204" pitchFamily="34" charset="0"/>
                <a:ea typeface="MS PGothic" panose="020B0600070205080204" pitchFamily="34" charset="-128"/>
                <a:cs typeface="Arial" panose="020B0604020202020204" pitchFamily="34" charset="0"/>
              </a:rPr>
              <a: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0"/>
              </a:spcAft>
              <a:buFont typeface="Wingdings" panose="05000000000000000000" pitchFamily="2" charset="2"/>
              <a:buChar char="§"/>
            </a:pPr>
            <a:r>
              <a:rPr lang="en-US" sz="1200" b="1" dirty="0" err="1">
                <a:effectLst/>
                <a:latin typeface="Arial" panose="020B0604020202020204" pitchFamily="34" charset="0"/>
                <a:ea typeface="MS PGothic" panose="020B0600070205080204" pitchFamily="34" charset="-128"/>
                <a:cs typeface="Arial" panose="020B0604020202020204" pitchFamily="34" charset="0"/>
              </a:rPr>
              <a:t>Pergunta</a:t>
            </a:r>
            <a:r>
              <a:rPr lang="en-US" sz="1200" b="1" dirty="0">
                <a:effectLst/>
                <a:latin typeface="Arial" panose="020B0604020202020204" pitchFamily="34" charset="0"/>
                <a:ea typeface="MS PGothic" panose="020B0600070205080204" pitchFamily="34" charset="-128"/>
                <a:cs typeface="Arial" panose="020B0604020202020204" pitchFamily="34" charset="0"/>
              </a:rPr>
              <a:t> 2: </a:t>
            </a:r>
            <a:r>
              <a:rPr lang="en-US" sz="1200" dirty="0" err="1">
                <a:effectLst/>
                <a:latin typeface="Arial" panose="020B0604020202020204" pitchFamily="34" charset="0"/>
                <a:ea typeface="MS PGothic" panose="020B0600070205080204" pitchFamily="34" charset="-128"/>
                <a:cs typeface="Arial" panose="020B0604020202020204" pitchFamily="34" charset="0"/>
              </a:rPr>
              <a:t>Calcule</a:t>
            </a:r>
            <a:r>
              <a:rPr lang="en-US" sz="1200" dirty="0">
                <a:effectLst/>
                <a:latin typeface="Arial" panose="020B0604020202020204" pitchFamily="34" charset="0"/>
                <a:ea typeface="MS PGothic" panose="020B0600070205080204" pitchFamily="34" charset="-128"/>
                <a:cs typeface="Arial" panose="020B0604020202020204" pitchFamily="34" charset="0"/>
              </a:rPr>
              <a:t> a </a:t>
            </a:r>
            <a:r>
              <a:rPr lang="en-US" sz="1200" dirty="0" err="1">
                <a:effectLst/>
                <a:latin typeface="Arial" panose="020B0604020202020204" pitchFamily="34" charset="0"/>
                <a:ea typeface="MS PGothic" panose="020B0600070205080204" pitchFamily="34" charset="-128"/>
                <a:cs typeface="Arial" panose="020B0604020202020204" pitchFamily="34" charset="0"/>
              </a:rPr>
              <a:t>integralidade</a:t>
            </a:r>
            <a:r>
              <a:rPr lang="en-US" sz="1200" dirty="0">
                <a:effectLst/>
                <a:latin typeface="Arial" panose="020B0604020202020204" pitchFamily="34" charset="0"/>
                <a:ea typeface="MS PGothic" panose="020B0600070205080204" pitchFamily="34" charset="-128"/>
                <a:cs typeface="Arial" panose="020B0604020202020204" pitchFamily="34" charset="0"/>
              </a:rPr>
              <a:t> dos </a:t>
            </a:r>
            <a:r>
              <a:rPr lang="en-US" sz="1200" dirty="0" err="1">
                <a:effectLst/>
                <a:latin typeface="Arial" panose="020B0604020202020204" pitchFamily="34" charset="0"/>
                <a:ea typeface="MS PGothic" panose="020B0600070205080204" pitchFamily="34" charset="-128"/>
                <a:cs typeface="Arial" panose="020B0604020202020204" pitchFamily="34" charset="0"/>
              </a:rPr>
              <a:t>relatórios</a:t>
            </a:r>
            <a:r>
              <a:rPr lang="en-US" sz="1200" dirty="0">
                <a:effectLst/>
                <a:latin typeface="Arial" panose="020B0604020202020204" pitchFamily="34" charset="0"/>
                <a:ea typeface="MS PGothic" panose="020B0600070205080204" pitchFamily="34" charset="-128"/>
                <a:cs typeface="Arial" panose="020B0604020202020204" pitchFamily="34" charset="0"/>
              </a:rPr>
              <a:t> para </a:t>
            </a:r>
            <a:r>
              <a:rPr lang="en-US" sz="1200" dirty="0" err="1">
                <a:effectLst/>
                <a:latin typeface="Arial" panose="020B0604020202020204" pitchFamily="34" charset="0"/>
                <a:ea typeface="MS PGothic" panose="020B0600070205080204" pitchFamily="34" charset="-128"/>
                <a:cs typeface="Arial" panose="020B0604020202020204" pitchFamily="34" charset="0"/>
              </a:rPr>
              <a:t>cada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dirty="0" err="1">
                <a:effectLst/>
                <a:latin typeface="Arial" panose="020B0604020202020204" pitchFamily="34" charset="0"/>
                <a:ea typeface="MS PGothic" panose="020B0600070205080204" pitchFamily="34" charset="-128"/>
                <a:cs typeface="Arial" panose="020B0604020202020204" pitchFamily="34" charset="0"/>
              </a:rPr>
              <a:t>unidade</a:t>
            </a:r>
            <a:r>
              <a:rPr lang="en-US" sz="1200" dirty="0">
                <a:effectLst/>
                <a:latin typeface="Arial" panose="020B0604020202020204" pitchFamily="34" charset="0"/>
                <a:ea typeface="MS PGothic" panose="020B0600070205080204" pitchFamily="34" charset="-128"/>
                <a:cs typeface="Arial" panose="020B0604020202020204" pitchFamily="34" charset="0"/>
              </a:rPr>
              <a:t> de </a:t>
            </a:r>
            <a:r>
              <a:rPr lang="en-US" sz="1200" dirty="0" err="1">
                <a:effectLst/>
                <a:latin typeface="Arial" panose="020B0604020202020204" pitchFamily="34" charset="0"/>
                <a:ea typeface="MS PGothic" panose="020B0600070205080204" pitchFamily="34" charset="-128"/>
                <a:cs typeface="Arial" panose="020B0604020202020204" pitchFamily="34" charset="0"/>
              </a:rPr>
              <a:t>saúde</a:t>
            </a:r>
            <a:r>
              <a:rPr lang="en-US" sz="1200" dirty="0">
                <a:effectLst/>
                <a:latin typeface="Arial" panose="020B0604020202020204" pitchFamily="34" charset="0"/>
                <a:ea typeface="MS PGothic" panose="020B0600070205080204" pitchFamily="34" charset="-128"/>
                <a:cs typeface="Arial" panose="020B0604020202020204" pitchFamily="34" charset="0"/>
              </a:rPr>
              <a:t> e </a:t>
            </a:r>
            <a:r>
              <a:rPr lang="en-US" sz="1200" dirty="0" err="1">
                <a:effectLst/>
                <a:latin typeface="Arial" panose="020B0604020202020204" pitchFamily="34" charset="0"/>
                <a:ea typeface="MS PGothic" panose="020B0600070205080204" pitchFamily="34" charset="-128"/>
                <a:cs typeface="Arial" panose="020B0604020202020204" pitchFamily="34" charset="0"/>
              </a:rPr>
              <a:t>insira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dirty="0" err="1">
                <a:effectLst/>
                <a:latin typeface="Arial" panose="020B0604020202020204" pitchFamily="34" charset="0"/>
                <a:ea typeface="MS PGothic" panose="020B0600070205080204" pitchFamily="34" charset="-128"/>
                <a:cs typeface="Arial" panose="020B0604020202020204" pitchFamily="34" charset="0"/>
              </a:rPr>
              <a:t>na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dirty="0" err="1">
                <a:effectLst/>
                <a:latin typeface="Arial" panose="020B0604020202020204" pitchFamily="34" charset="0"/>
                <a:ea typeface="MS PGothic" panose="020B0600070205080204" pitchFamily="34" charset="-128"/>
                <a:cs typeface="Arial" panose="020B0604020202020204" pitchFamily="34" charset="0"/>
              </a:rPr>
              <a:t>tabela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dirty="0" err="1">
                <a:effectLst/>
                <a:latin typeface="Arial" panose="020B0604020202020204" pitchFamily="34" charset="0"/>
                <a:ea typeface="MS PGothic" panose="020B0600070205080204" pitchFamily="34" charset="-128"/>
                <a:cs typeface="Arial" panose="020B0604020202020204" pitchFamily="34" charset="0"/>
              </a:rPr>
              <a:t>acima</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b="1" dirty="0">
                <a:effectLst/>
                <a:latin typeface="Arial" panose="020B0604020202020204" pitchFamily="34" charset="0"/>
                <a:ea typeface="MS PGothic" panose="020B0600070205080204" pitchFamily="34" charset="-128"/>
                <a:cs typeface="Arial" panose="020B0604020202020204" pitchFamily="34" charset="0"/>
              </a:rPr>
              <a:t>&lt;CLICAR&gt; </a:t>
            </a:r>
            <a:r>
              <a:rPr lang="en-US" sz="1200" b="1" i="1" dirty="0" err="1">
                <a:effectLst/>
                <a:latin typeface="Arial" panose="020B0604020202020204" pitchFamily="34" charset="0"/>
                <a:ea typeface="MS PGothic" panose="020B0600070205080204" pitchFamily="34" charset="-128"/>
                <a:cs typeface="Arial" panose="020B0604020202020204" pitchFamily="34" charset="0"/>
              </a:rPr>
              <a:t>Resposta</a:t>
            </a:r>
            <a:r>
              <a:rPr lang="en-US" sz="1200" b="1" i="1" dirty="0">
                <a:effectLst/>
                <a:latin typeface="Arial" panose="020B0604020202020204" pitchFamily="34" charset="0"/>
                <a:ea typeface="MS PGothic" panose="020B0600070205080204" pitchFamily="34" charset="-128"/>
                <a:cs typeface="Arial" panose="020B0604020202020204" pitchFamily="34" charset="0"/>
              </a:rPr>
              <a:t>:</a:t>
            </a:r>
            <a:r>
              <a:rPr lang="en-US" sz="1200" i="1" dirty="0">
                <a:effectLst/>
                <a:latin typeface="Arial" panose="020B0604020202020204" pitchFamily="34" charset="0"/>
                <a:ea typeface="MS PGothic" panose="020B0600070205080204" pitchFamily="34" charset="-128"/>
                <a:cs typeface="Arial" panose="020B0604020202020204" pitchFamily="34" charset="0"/>
              </a:rPr>
              <a:t> Veja a </a:t>
            </a:r>
            <a:r>
              <a:rPr lang="en-US" sz="1200" i="1" dirty="0" err="1">
                <a:effectLst/>
                <a:latin typeface="Arial" panose="020B0604020202020204" pitchFamily="34" charset="0"/>
                <a:ea typeface="MS PGothic" panose="020B0600070205080204" pitchFamily="34" charset="-128"/>
                <a:cs typeface="Arial" panose="020B0604020202020204" pitchFamily="34" charset="0"/>
              </a:rPr>
              <a:t>coluna</a:t>
            </a:r>
            <a:r>
              <a:rPr lang="en-US" sz="1200" i="1" dirty="0">
                <a:effectLst/>
                <a:latin typeface="Arial" panose="020B0604020202020204" pitchFamily="34" charset="0"/>
                <a:ea typeface="MS PGothic" panose="020B0600070205080204" pitchFamily="34" charset="-128"/>
                <a:cs typeface="Arial" panose="020B0604020202020204" pitchFamily="34" charset="0"/>
              </a:rPr>
              <a:t> </a:t>
            </a:r>
            <a:r>
              <a:rPr lang="en-US" sz="1200" i="1" dirty="0" err="1">
                <a:effectLst/>
                <a:latin typeface="Arial" panose="020B0604020202020204" pitchFamily="34" charset="0"/>
                <a:ea typeface="MS PGothic" panose="020B0600070205080204" pitchFamily="34" charset="-128"/>
                <a:cs typeface="Arial" panose="020B0604020202020204" pitchFamily="34" charset="0"/>
              </a:rPr>
              <a:t>rotulada</a:t>
            </a:r>
            <a:r>
              <a:rPr lang="en-US" sz="1200" i="1" dirty="0">
                <a:effectLst/>
                <a:latin typeface="Arial" panose="020B0604020202020204" pitchFamily="34" charset="0"/>
                <a:ea typeface="MS PGothic" panose="020B0600070205080204" pitchFamily="34" charset="-128"/>
                <a:cs typeface="Arial" panose="020B0604020202020204" pitchFamily="34" charset="0"/>
              </a:rPr>
              <a:t> (N-M)/N (%), </a:t>
            </a:r>
            <a:r>
              <a:rPr lang="en-US" sz="1200" i="1" dirty="0" err="1">
                <a:effectLst/>
                <a:latin typeface="Arial" panose="020B0604020202020204" pitchFamily="34" charset="0"/>
                <a:ea typeface="MS PGothic" panose="020B0600070205080204" pitchFamily="34" charset="-128"/>
                <a:cs typeface="Arial" panose="020B0604020202020204" pitchFamily="34" charset="0"/>
              </a:rPr>
              <a:t>acima</a:t>
            </a:r>
            <a:r>
              <a:rPr lang="en-US" sz="1200" i="1" dirty="0">
                <a:effectLst/>
                <a:latin typeface="Arial" panose="020B0604020202020204" pitchFamily="34" charset="0"/>
                <a:ea typeface="MS PGothic" panose="020B0600070205080204" pitchFamily="34" charset="-128"/>
                <a:cs typeface="Arial" panose="020B0604020202020204" pitchFamily="34" charset="0"/>
              </a:rPr>
              <a:t>.</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1200"/>
              </a:spcBef>
              <a:spcAft>
                <a:spcPts val="0"/>
              </a:spcAft>
            </a:pPr>
            <a:r>
              <a:rPr lang="en-US" sz="1200" b="1" dirty="0">
                <a:effectLst/>
                <a:latin typeface="Arial" panose="020B0604020202020204" pitchFamily="34" charset="0"/>
                <a:ea typeface="MS PGothic" panose="020B0600070205080204" pitchFamily="34" charset="-128"/>
                <a:cs typeface="Arial" panose="020B0604020202020204" pitchFamily="34" charset="0"/>
              </a:rPr>
              <a: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0"/>
              </a:spcAft>
              <a:buFont typeface="Wingdings" panose="05000000000000000000" pitchFamily="2" charset="2"/>
              <a:buChar char="§"/>
            </a:pPr>
            <a:r>
              <a:rPr lang="en-US" sz="1200" b="1" dirty="0" err="1">
                <a:effectLst/>
                <a:latin typeface="Arial" panose="020B0604020202020204" pitchFamily="34" charset="0"/>
                <a:ea typeface="MS PGothic" panose="020B0600070205080204" pitchFamily="34" charset="-128"/>
                <a:cs typeface="Arial" panose="020B0604020202020204" pitchFamily="34" charset="0"/>
              </a:rPr>
              <a:t>Pergunta</a:t>
            </a:r>
            <a:r>
              <a:rPr lang="en-US" sz="1200" b="1" dirty="0">
                <a:effectLst/>
                <a:latin typeface="Arial" panose="020B0604020202020204" pitchFamily="34" charset="0"/>
                <a:ea typeface="MS PGothic" panose="020B0600070205080204" pitchFamily="34" charset="-128"/>
                <a:cs typeface="Arial" panose="020B0604020202020204" pitchFamily="34" charset="0"/>
              </a:rPr>
              <a:t> 3: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Determinar</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número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estabelecimentos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atingiram</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objetivo</a:t>
            </a:r>
            <a:r>
              <a:rPr lang="en-US" sz="1200" dirty="0">
                <a:effectLst/>
                <a:latin typeface="Arial" panose="020B0604020202020204" pitchFamily="34" charset="0"/>
                <a:ea typeface="Times New Roman" panose="02020603050405020304" pitchFamily="18" charset="0"/>
                <a:cs typeface="Arial" panose="020B0604020202020204" pitchFamily="34" charset="0"/>
              </a:rPr>
              <a:t> de 80% para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integralidade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MS PGothic" panose="020B0600070205080204" pitchFamily="34" charset="-128"/>
                <a:cs typeface="Arial" panose="020B0604020202020204" pitchFamily="34" charset="0"/>
              </a:rPr>
              <a:t>&lt;CLICAR&gt; </a:t>
            </a:r>
            <a:r>
              <a:rPr lang="en-US" sz="1200" b="1" i="1" dirty="0" err="1">
                <a:effectLst/>
                <a:latin typeface="Arial" panose="020B0604020202020204" pitchFamily="34" charset="0"/>
                <a:ea typeface="MS PGothic" panose="020B0600070205080204" pitchFamily="34" charset="-128"/>
                <a:cs typeface="Arial" panose="020B0604020202020204" pitchFamily="34" charset="0"/>
              </a:rPr>
              <a:t>Resposta</a:t>
            </a:r>
            <a:r>
              <a:rPr lang="en-US" sz="1200" b="1" i="1" dirty="0">
                <a:effectLst/>
                <a:latin typeface="Arial" panose="020B0604020202020204" pitchFamily="34" charset="0"/>
                <a:ea typeface="MS PGothic" panose="020B0600070205080204" pitchFamily="34" charset="-128"/>
                <a:cs typeface="Arial" panose="020B0604020202020204" pitchFamily="34" charset="0"/>
              </a:rPr>
              <a:t>:</a:t>
            </a:r>
            <a:r>
              <a:rPr lang="en-US" sz="1200" i="1" dirty="0">
                <a:effectLst/>
                <a:latin typeface="Arial" panose="020B0604020202020204" pitchFamily="34" charset="0"/>
                <a:ea typeface="MS PGothic" panose="020B0600070205080204" pitchFamily="34" charset="-128"/>
                <a:cs typeface="Arial" panose="020B0604020202020204" pitchFamily="34" charset="0"/>
              </a:rPr>
              <a:t> Quatro </a:t>
            </a:r>
            <a:r>
              <a:rPr lang="en-US" sz="1200" i="1" dirty="0" err="1">
                <a:effectLst/>
                <a:latin typeface="Arial" panose="020B0604020202020204" pitchFamily="34" charset="0"/>
                <a:ea typeface="MS PGothic" panose="020B0600070205080204" pitchFamily="34" charset="-128"/>
                <a:cs typeface="Arial" panose="020B0604020202020204" pitchFamily="34" charset="0"/>
              </a:rPr>
              <a:t>estabelecimentos</a:t>
            </a:r>
            <a:r>
              <a:rPr lang="en-US" sz="1200" i="1" dirty="0">
                <a:effectLst/>
                <a:latin typeface="Arial" panose="020B0604020202020204" pitchFamily="34" charset="0"/>
                <a:ea typeface="MS PGothic" panose="020B0600070205080204" pitchFamily="34" charset="-128"/>
                <a:cs typeface="Arial" panose="020B0604020202020204" pitchFamily="34" charset="0"/>
              </a:rPr>
              <a:t>: B, C, D, H - </a:t>
            </a:r>
            <a:r>
              <a:rPr lang="en-US" sz="1200" i="1" dirty="0" err="1">
                <a:effectLst/>
                <a:latin typeface="Arial" panose="020B0604020202020204" pitchFamily="34" charset="0"/>
                <a:ea typeface="MS PGothic" panose="020B0600070205080204" pitchFamily="34" charset="-128"/>
                <a:cs typeface="Arial" panose="020B0604020202020204" pitchFamily="34" charset="0"/>
              </a:rPr>
              <a:t>atingiram</a:t>
            </a:r>
            <a:r>
              <a:rPr lang="en-US" sz="1200" i="1" dirty="0">
                <a:effectLst/>
                <a:latin typeface="Arial" panose="020B0604020202020204" pitchFamily="34" charset="0"/>
                <a:ea typeface="MS PGothic" panose="020B0600070205080204" pitchFamily="34" charset="-128"/>
                <a:cs typeface="Arial" panose="020B0604020202020204" pitchFamily="34" charset="0"/>
              </a:rPr>
              <a:t> a meta de </a:t>
            </a:r>
            <a:r>
              <a:rPr lang="en-US" sz="1200" i="1" dirty="0" err="1">
                <a:effectLst/>
                <a:latin typeface="Arial" panose="020B0604020202020204" pitchFamily="34" charset="0"/>
                <a:ea typeface="MS PGothic" panose="020B0600070205080204" pitchFamily="34" charset="-128"/>
                <a:cs typeface="Arial" panose="020B0604020202020204" pitchFamily="34" charset="0"/>
              </a:rPr>
              <a:t>completude</a:t>
            </a:r>
            <a:r>
              <a:rPr lang="en-US" sz="1200" i="1" dirty="0">
                <a:effectLst/>
                <a:latin typeface="Arial" panose="020B0604020202020204" pitchFamily="34" charset="0"/>
                <a:ea typeface="MS PGothic" panose="020B0600070205080204" pitchFamily="34" charset="-128"/>
                <a:cs typeface="Arial" panose="020B0604020202020204" pitchFamily="34" charset="0"/>
              </a:rPr>
              <a:t>.</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0" marR="0">
              <a:lnSpc>
                <a:spcPct val="115000"/>
              </a:lnSpc>
              <a:spcBef>
                <a:spcPts val="1200"/>
              </a:spcBef>
              <a:spcAft>
                <a:spcPts val="0"/>
              </a:spcAft>
            </a:pPr>
            <a:r>
              <a:rPr lang="en-US" sz="1200" b="1" dirty="0">
                <a:effectLst/>
                <a:latin typeface="Arial" panose="020B0604020202020204" pitchFamily="34" charset="0"/>
                <a:ea typeface="MS PGothic" panose="020B0600070205080204" pitchFamily="34" charset="-128"/>
                <a:cs typeface="Arial" panose="020B0604020202020204" pitchFamily="34" charset="0"/>
              </a:rPr>
              <a:t>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0"/>
              </a:spcAft>
              <a:buFont typeface="Wingdings" panose="05000000000000000000" pitchFamily="2" charset="2"/>
              <a:buChar char="§"/>
            </a:pPr>
            <a:r>
              <a:rPr lang="en-US" sz="1200" b="1" dirty="0" err="1">
                <a:effectLst/>
                <a:latin typeface="Arial" panose="020B0604020202020204" pitchFamily="34" charset="0"/>
                <a:ea typeface="MS PGothic" panose="020B0600070205080204" pitchFamily="34" charset="-128"/>
                <a:cs typeface="Arial" panose="020B0604020202020204" pitchFamily="34" charset="0"/>
              </a:rPr>
              <a:t>Pergunta</a:t>
            </a:r>
            <a:r>
              <a:rPr lang="en-US" sz="1200" b="1" dirty="0">
                <a:effectLst/>
                <a:latin typeface="Arial" panose="020B0604020202020204" pitchFamily="34" charset="0"/>
                <a:ea typeface="MS PGothic" panose="020B0600070205080204" pitchFamily="34" charset="-128"/>
                <a:cs typeface="Arial" panose="020B0604020202020204" pitchFamily="34" charset="0"/>
              </a:rPr>
              <a:t> 4: </a:t>
            </a:r>
            <a:r>
              <a:rPr lang="en-US" sz="1200" dirty="0" err="1">
                <a:effectLst/>
                <a:latin typeface="Arial" panose="020B0604020202020204" pitchFamily="34" charset="0"/>
                <a:cs typeface="Arial" panose="020B0604020202020204" pitchFamily="34" charset="0"/>
              </a:rPr>
              <a:t>Identifique</a:t>
            </a:r>
            <a:r>
              <a:rPr lang="en-US" sz="1200" dirty="0">
                <a:effectLst/>
                <a:latin typeface="Arial" panose="020B0604020202020204" pitchFamily="34" charset="0"/>
                <a:cs typeface="Arial" panose="020B0604020202020204" pitchFamily="34" charset="0"/>
              </a:rPr>
              <a:t> o </a:t>
            </a:r>
            <a:r>
              <a:rPr lang="en-US" sz="1200" dirty="0" err="1">
                <a:effectLst/>
                <a:latin typeface="Arial" panose="020B0604020202020204" pitchFamily="34" charset="0"/>
                <a:cs typeface="Arial" panose="020B0604020202020204" pitchFamily="34" charset="0"/>
              </a:rPr>
              <a:t>estabelecimento</a:t>
            </a:r>
            <a:r>
              <a:rPr lang="en-US" sz="1200" dirty="0">
                <a:effectLst/>
                <a:latin typeface="Arial" panose="020B0604020202020204" pitchFamily="34" charset="0"/>
                <a:cs typeface="Arial" panose="020B0604020202020204" pitchFamily="34" charset="0"/>
              </a:rPr>
              <a:t> de </a:t>
            </a:r>
            <a:r>
              <a:rPr lang="en-US" sz="1200" dirty="0" err="1">
                <a:effectLst/>
                <a:latin typeface="Arial" panose="020B0604020202020204" pitchFamily="34" charset="0"/>
                <a:cs typeface="Arial" panose="020B0604020202020204" pitchFamily="34" charset="0"/>
              </a:rPr>
              <a:t>saúde</a:t>
            </a:r>
            <a:r>
              <a:rPr lang="en-US" sz="1200" dirty="0">
                <a:effectLst/>
                <a:latin typeface="Arial" panose="020B0604020202020204" pitchFamily="34" charset="0"/>
                <a:cs typeface="Arial" panose="020B0604020202020204" pitchFamily="34" charset="0"/>
              </a:rPr>
              <a:t> com a </a:t>
            </a:r>
            <a:r>
              <a:rPr lang="en-US" sz="1200" dirty="0" err="1">
                <a:effectLst/>
                <a:latin typeface="Arial" panose="020B0604020202020204" pitchFamily="34" charset="0"/>
                <a:cs typeface="Arial" panose="020B0604020202020204" pitchFamily="34" charset="0"/>
              </a:rPr>
              <a:t>maior</a:t>
            </a:r>
            <a:r>
              <a:rPr lang="en-US" sz="1200" dirty="0">
                <a:effectLst/>
                <a:latin typeface="Arial" panose="020B0604020202020204" pitchFamily="34" charset="0"/>
                <a:cs typeface="Arial" panose="020B0604020202020204" pitchFamily="34" charset="0"/>
              </a:rPr>
              <a:t> </a:t>
            </a:r>
            <a:r>
              <a:rPr lang="en-US" sz="1200" dirty="0" err="1">
                <a:effectLst/>
                <a:latin typeface="Arial" panose="020B0604020202020204" pitchFamily="34" charset="0"/>
                <a:cs typeface="Arial" panose="020B0604020202020204" pitchFamily="34" charset="0"/>
              </a:rPr>
              <a:t>proporção</a:t>
            </a:r>
            <a:r>
              <a:rPr lang="en-US" sz="1200" dirty="0">
                <a:effectLst/>
                <a:latin typeface="Arial" panose="020B0604020202020204" pitchFamily="34" charset="0"/>
                <a:cs typeface="Arial" panose="020B0604020202020204" pitchFamily="34" charset="0"/>
              </a:rPr>
              <a:t> de </a:t>
            </a:r>
            <a:r>
              <a:rPr lang="en-US" sz="1200" dirty="0" err="1">
                <a:effectLst/>
                <a:latin typeface="Arial" panose="020B0604020202020204" pitchFamily="34" charset="0"/>
                <a:cs typeface="Arial" panose="020B0604020202020204" pitchFamily="34" charset="0"/>
              </a:rPr>
              <a:t>relatórios</a:t>
            </a:r>
            <a:r>
              <a:rPr lang="en-US" sz="1200" dirty="0">
                <a:effectLst/>
                <a:latin typeface="Arial" panose="020B0604020202020204" pitchFamily="34" charset="0"/>
                <a:cs typeface="Arial" panose="020B0604020202020204" pitchFamily="34" charset="0"/>
              </a:rPr>
              <a:t> </a:t>
            </a:r>
            <a:r>
              <a:rPr lang="en-US" sz="1200" dirty="0" err="1">
                <a:effectLst/>
                <a:latin typeface="Arial" panose="020B0604020202020204" pitchFamily="34" charset="0"/>
                <a:cs typeface="Arial" panose="020B0604020202020204" pitchFamily="34" charset="0"/>
              </a:rPr>
              <a:t>atempados</a:t>
            </a:r>
            <a:r>
              <a:rPr lang="en-US" sz="1200" dirty="0">
                <a:effectLst/>
                <a:latin typeface="Arial" panose="020B0604020202020204" pitchFamily="34" charset="0"/>
                <a:ea typeface="MS PGothic" panose="020B0600070205080204" pitchFamily="34" charset="-128"/>
                <a:cs typeface="Arial" panose="020B0604020202020204" pitchFamily="34" charset="0"/>
              </a:rPr>
              <a:t>. </a:t>
            </a:r>
            <a:r>
              <a:rPr lang="en-US" sz="1200" b="1" dirty="0">
                <a:effectLst/>
                <a:latin typeface="Arial" panose="020B0604020202020204" pitchFamily="34" charset="0"/>
                <a:ea typeface="MS PGothic" panose="020B0600070205080204" pitchFamily="34" charset="-128"/>
                <a:cs typeface="Arial" panose="020B0604020202020204" pitchFamily="34" charset="0"/>
              </a:rPr>
              <a:t>&lt;CLICAR&gt;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b="1" i="1" dirty="0">
                <a:effectLst/>
                <a:latin typeface="Arial" panose="020B0604020202020204" pitchFamily="34" charset="0"/>
                <a:ea typeface="Times New Roman" panose="02020603050405020304" pitchFamily="18" charset="0"/>
                <a:cs typeface="Arial" panose="020B0604020202020204" pitchFamily="34" charset="0"/>
              </a:rPr>
              <a:t>:</a:t>
            </a:r>
            <a:r>
              <a:rPr lang="en-US" sz="1200" i="1" dirty="0">
                <a:effectLst/>
                <a:latin typeface="Arial" panose="020B0604020202020204" pitchFamily="34" charset="0"/>
                <a:ea typeface="Times New Roman" panose="02020603050405020304" pitchFamily="18" charset="0"/>
                <a:cs typeface="Arial" panose="020B0604020202020204" pitchFamily="34" charset="0"/>
              </a:rPr>
              <a:t> A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unidade</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sanitária</a:t>
            </a:r>
            <a:r>
              <a:rPr lang="en-US" sz="1200" i="1" dirty="0">
                <a:effectLst/>
                <a:latin typeface="Arial" panose="020B0604020202020204" pitchFamily="34" charset="0"/>
                <a:ea typeface="Times New Roman" panose="02020603050405020304" pitchFamily="18" charset="0"/>
                <a:cs typeface="Arial" panose="020B0604020202020204" pitchFamily="34" charset="0"/>
              </a:rPr>
              <a:t> B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apresentou</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atempados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i="1" dirty="0">
                <a:effectLst/>
                <a:latin typeface="Arial" panose="020B0604020202020204" pitchFamily="34" charset="0"/>
                <a:ea typeface="Times New Roman" panose="02020603050405020304" pitchFamily="18" charset="0"/>
                <a:cs typeface="Arial" panose="020B0604020202020204" pitchFamily="34" charset="0"/>
              </a:rPr>
              <a:t> 92% das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vezes</a:t>
            </a:r>
            <a:r>
              <a:rPr lang="en-US" sz="1200" i="1" dirty="0">
                <a:effectLst/>
                <a:latin typeface="Arial" panose="020B0604020202020204" pitchFamily="34" charset="0"/>
                <a:ea typeface="Times New Roman" panose="02020603050405020304" pitchFamily="18" charset="0"/>
                <a:cs typeface="Arial" panose="020B0604020202020204" pitchFamily="34" charset="0"/>
              </a:rPr>
              <a:t>. (11 de 12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foram</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apresentados</a:t>
            </a:r>
            <a:r>
              <a:rPr lang="en-US" sz="1200" i="1" dirty="0">
                <a:effectLst/>
                <a:latin typeface="Arial" panose="020B0604020202020204" pitchFamily="34" charset="0"/>
                <a:ea typeface="Times New Roman" panose="02020603050405020304" pitchFamily="18" charset="0"/>
                <a:cs typeface="Arial" panose="020B0604020202020204" pitchFamily="34" charset="0"/>
              </a:rPr>
              <a:t>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dentro</a:t>
            </a:r>
            <a:r>
              <a:rPr lang="en-US" sz="1200" i="1" dirty="0">
                <a:effectLst/>
                <a:latin typeface="Arial" panose="020B0604020202020204" pitchFamily="34" charset="0"/>
                <a:ea typeface="Times New Roman" panose="02020603050405020304" pitchFamily="18" charset="0"/>
                <a:cs typeface="Arial" panose="020B0604020202020204" pitchFamily="34" charset="0"/>
              </a:rPr>
              <a:t> do </a:t>
            </a:r>
            <a:r>
              <a:rPr lang="en-US" sz="1200" i="1" dirty="0" err="1">
                <a:effectLst/>
                <a:latin typeface="Arial" panose="020B0604020202020204" pitchFamily="34" charset="0"/>
                <a:ea typeface="Times New Roman" panose="02020603050405020304" pitchFamily="18" charset="0"/>
                <a:cs typeface="Arial" panose="020B0604020202020204" pitchFamily="34" charset="0"/>
              </a:rPr>
              <a:t>prazo</a:t>
            </a:r>
            <a:r>
              <a:rPr lang="en-US" sz="1200" i="1" dirty="0">
                <a:effectLst/>
                <a:latin typeface="Arial" panose="020B0604020202020204" pitchFamily="34" charset="0"/>
                <a:ea typeface="Times New Roman" panose="02020603050405020304" pitchFamily="18" charset="0"/>
                <a:cs typeface="Arial" panose="020B0604020202020204" pitchFamily="34" charset="0"/>
              </a:rPr>
              <a:t>).</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23</a:t>
            </a:fld>
            <a:endParaRPr lang="en-US" altLang="en-US"/>
          </a:p>
        </p:txBody>
      </p:sp>
    </p:spTree>
    <p:extLst>
      <p:ext uri="{BB962C8B-B14F-4D97-AF65-F5344CB8AC3E}">
        <p14:creationId xmlns:p14="http://schemas.microsoft.com/office/powerpoint/2010/main" val="91877692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informação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utilizada</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informar</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ação</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corrigir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problemas</a:t>
            </a:r>
            <a:r>
              <a:rPr lang="en-US" sz="1200" dirty="0">
                <a:effectLst/>
                <a:latin typeface="Arial" panose="020B0604020202020204" pitchFamily="34" charset="0"/>
                <a:ea typeface="Times New Roman" panose="02020603050405020304" pitchFamily="18" charset="0"/>
                <a:cs typeface="Arial" panose="020B0604020202020204" pitchFamily="34" charset="0"/>
              </a:rPr>
              <a:t> e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melhorar</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desempenho</a:t>
            </a:r>
            <a:r>
              <a:rPr lang="en-US" sz="1200" dirty="0">
                <a:effectLst/>
                <a:latin typeface="Arial" panose="020B0604020202020204" pitchFamily="34" charset="0"/>
                <a:ea typeface="Times New Roman" panose="02020603050405020304" pitchFamily="18" charset="0"/>
                <a:cs typeface="Arial" panose="020B0604020202020204" pitchFamily="34" charset="0"/>
              </a:rPr>
              <a:t> global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Eis </a:t>
            </a:r>
            <a:r>
              <a:rPr lang="en-US" sz="1200" dirty="0" err="1">
                <a:effectLst/>
                <a:latin typeface="Arial" panose="020B0604020202020204" pitchFamily="34" charset="0"/>
                <a:ea typeface="Times New Roman" panose="02020603050405020304" pitchFamily="18" charset="0"/>
                <a:cs typeface="Arial" panose="020B0604020202020204" pitchFamily="34" charset="0"/>
              </a:rPr>
              <a:t>alguns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err="1">
                <a:effectLst/>
                <a:latin typeface="Arial" panose="020B0604020202020204" pitchFamily="34" charset="0"/>
                <a:ea typeface="Times New Roman" panose="02020603050405020304" pitchFamily="18" charset="0"/>
                <a:cs typeface="Arial" panose="020B0604020202020204" pitchFamily="34" charset="0"/>
              </a:rPr>
              <a:t>exemplos</a:t>
            </a:r>
            <a:r>
              <a:rPr lang="en-US" sz="1200" b="1"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questões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as quais 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estabelecer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limiares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coordenar</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planear</a:t>
            </a:r>
            <a:r>
              <a:rPr lang="en-US" sz="1200" dirty="0">
                <a:effectLst/>
                <a:latin typeface="Arial" panose="020B0604020202020204" pitchFamily="34" charset="0"/>
                <a:ea typeface="Times New Roman" panose="02020603050405020304" pitchFamily="18" charset="0"/>
                <a:cs typeface="Arial" panose="020B0604020202020204" pitchFamily="34" charset="0"/>
              </a:rPr>
              <a:t> com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funcionário</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responsável</a:t>
            </a:r>
            <a:r>
              <a:rPr lang="en-US" sz="1200" dirty="0">
                <a:effectLst/>
                <a:latin typeface="Arial" panose="020B0604020202020204" pitchFamily="34" charset="0"/>
                <a:ea typeface="Times New Roman" panose="02020603050405020304" pitchFamily="18" charset="0"/>
                <a:cs typeface="Arial" panose="020B0604020202020204" pitchFamily="34" charset="0"/>
              </a:rPr>
              <a:t> pela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doenças</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nível</a:t>
            </a:r>
            <a:r>
              <a:rPr lang="en-US" sz="1200" dirty="0">
                <a:effectLst/>
                <a:latin typeface="Arial" panose="020B0604020202020204" pitchFamily="34" charset="0"/>
                <a:ea typeface="Times New Roman" panose="02020603050405020304" pitchFamily="18" charset="0"/>
                <a:cs typeface="Arial" panose="020B0604020202020204" pitchFamily="34" charset="0"/>
              </a:rPr>
              <a:t> regional </a:t>
            </a:r>
            <a:r>
              <a:rPr lang="en-US" sz="1200"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dirty="0">
                <a:effectLst/>
                <a:latin typeface="Arial" panose="020B0604020202020204" pitchFamily="34" charset="0"/>
                <a:ea typeface="Times New Roman" panose="02020603050405020304" pitchFamily="18" charset="0"/>
                <a:cs typeface="Arial" panose="020B0604020202020204" pitchFamily="34" charset="0"/>
              </a:rPr>
              <a:t> provincial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estabelecer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limiares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úteis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Trabalhar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colaboração</a:t>
            </a:r>
            <a:r>
              <a:rPr lang="en-US" sz="1200" dirty="0">
                <a:effectLst/>
                <a:latin typeface="Arial" panose="020B0604020202020204" pitchFamily="34" charset="0"/>
                <a:ea typeface="Times New Roman" panose="02020603050405020304" pitchFamily="18" charset="0"/>
                <a:cs typeface="Arial" panose="020B0604020202020204" pitchFamily="34" charset="0"/>
              </a:rPr>
              <a:t> com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instalações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clínicas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laboratórios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efectuam</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determinar</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possível</a:t>
            </a:r>
            <a:r>
              <a:rPr lang="en-US" sz="1200" dirty="0">
                <a:effectLst/>
                <a:latin typeface="Arial" panose="020B0604020202020204" pitchFamily="34" charset="0"/>
                <a:ea typeface="Times New Roman" panose="02020603050405020304" pitchFamily="18" charset="0"/>
                <a:cs typeface="Arial" panose="020B0604020202020204" pitchFamily="34" charset="0"/>
              </a:rPr>
              <a:t>(is) causa(s)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problemas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ajudar</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identificar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soluções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p>
          <a:p>
            <a:pPr marL="171450" marR="0" indent="-171450">
              <a:lnSpc>
                <a:spcPct val="115000"/>
              </a:lnSpc>
              <a:spcBef>
                <a:spcPts val="0"/>
              </a:spcBef>
              <a:spcAft>
                <a:spcPts val="1200"/>
              </a:spcAft>
              <a:buFont typeface="Wingdings" panose="05000000000000000000" pitchFamily="2" charset="2"/>
              <a:buChar char="§"/>
            </a:pPr>
            <a:endParaRPr lang="en-US" sz="1200" b="1" i="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v"/>
            </a:pPr>
            <a:r>
              <a:rPr lang="en-US" sz="1200" b="1" i="1" dirty="0">
                <a:effectLst/>
                <a:latin typeface="Arial" panose="020B0604020202020204" pitchFamily="34" charset="0"/>
                <a:cs typeface="Arial" panose="020B0604020202020204" pitchFamily="34" charset="0"/>
              </a:rPr>
              <a:t> Utilize o flipchart para </a:t>
            </a:r>
            <a:r>
              <a:rPr lang="en-US" sz="1200" b="1" i="1" dirty="0" err="1">
                <a:effectLst/>
                <a:latin typeface="Arial" panose="020B0604020202020204" pitchFamily="34" charset="0"/>
                <a:cs typeface="Arial" panose="020B0604020202020204" pitchFamily="34" charset="0"/>
              </a:rPr>
              <a:t>fazer</a:t>
            </a:r>
            <a:r>
              <a:rPr lang="en-US" sz="1200" b="1" i="1" dirty="0">
                <a:effectLst/>
                <a:latin typeface="Arial" panose="020B0604020202020204" pitchFamily="34" charset="0"/>
                <a:cs typeface="Arial" panose="020B0604020202020204" pitchFamily="34" charset="0"/>
              </a:rPr>
              <a:t> </a:t>
            </a:r>
            <a:r>
              <a:rPr lang="en-US" sz="1200" b="1" i="1" dirty="0" err="1">
                <a:effectLst/>
                <a:latin typeface="Arial" panose="020B0604020202020204" pitchFamily="34" charset="0"/>
                <a:cs typeface="Arial" panose="020B0604020202020204" pitchFamily="34" charset="0"/>
              </a:rPr>
              <a:t>uma</a:t>
            </a:r>
            <a:r>
              <a:rPr lang="en-US" sz="1200" b="1" i="1" dirty="0">
                <a:effectLst/>
                <a:latin typeface="Arial" panose="020B0604020202020204" pitchFamily="34" charset="0"/>
                <a:cs typeface="Arial" panose="020B0604020202020204" pitchFamily="34" charset="0"/>
              </a:rPr>
              <a:t> </a:t>
            </a:r>
            <a:r>
              <a:rPr lang="en-US" sz="1200" b="1" i="1" dirty="0" err="1">
                <a:effectLst/>
                <a:latin typeface="Arial" panose="020B0604020202020204" pitchFamily="34" charset="0"/>
                <a:cs typeface="Arial" panose="020B0604020202020204" pitchFamily="34" charset="0"/>
              </a:rPr>
              <a:t>lista</a:t>
            </a:r>
            <a:r>
              <a:rPr lang="en-US" sz="1200" b="1" i="1" dirty="0">
                <a:effectLst/>
                <a:latin typeface="Arial" panose="020B0604020202020204" pitchFamily="34" charset="0"/>
                <a:cs typeface="Arial" panose="020B0604020202020204" pitchFamily="34" charset="0"/>
              </a:rPr>
              <a:t> de </a:t>
            </a:r>
            <a:r>
              <a:rPr lang="en-US" sz="1200" b="1" i="1" dirty="0" err="1">
                <a:effectLst/>
                <a:latin typeface="Arial" panose="020B0604020202020204" pitchFamily="34" charset="0"/>
                <a:cs typeface="Arial" panose="020B0604020202020204" pitchFamily="34" charset="0"/>
              </a:rPr>
              <a:t>acções</a:t>
            </a:r>
            <a:r>
              <a:rPr lang="en-US" sz="1200" b="1" i="1" dirty="0">
                <a:effectLst/>
                <a:latin typeface="Arial" panose="020B0604020202020204" pitchFamily="34" charset="0"/>
                <a:cs typeface="Arial" panose="020B0604020202020204" pitchFamily="34" charset="0"/>
              </a:rPr>
              <a:t> para </a:t>
            </a:r>
            <a:r>
              <a:rPr lang="en-US" sz="1200" b="1" i="1" dirty="0" err="1">
                <a:effectLst/>
                <a:latin typeface="Arial" panose="020B0604020202020204" pitchFamily="34" charset="0"/>
                <a:cs typeface="Arial" panose="020B0604020202020204" pitchFamily="34" charset="0"/>
              </a:rPr>
              <a:t>cada</a:t>
            </a:r>
            <a:r>
              <a:rPr lang="en-US" sz="1200" b="1" i="1" dirty="0">
                <a:effectLst/>
                <a:latin typeface="Arial" panose="020B0604020202020204" pitchFamily="34" charset="0"/>
                <a:cs typeface="Arial" panose="020B0604020202020204" pitchFamily="34" charset="0"/>
              </a:rPr>
              <a:t> </a:t>
            </a:r>
            <a:r>
              <a:rPr lang="en-US" sz="1200" b="1" i="1" dirty="0" err="1">
                <a:effectLst/>
                <a:latin typeface="Arial" panose="020B0604020202020204" pitchFamily="34" charset="0"/>
                <a:cs typeface="Arial" panose="020B0604020202020204" pitchFamily="34" charset="0"/>
              </a:rPr>
              <a:t>pergunta</a:t>
            </a:r>
            <a:r>
              <a:rPr lang="en-US" sz="1200" b="1" i="1" dirty="0">
                <a:effectLst/>
                <a:latin typeface="Arial" panose="020B0604020202020204" pitchFamily="34" charset="0"/>
                <a:cs typeface="Arial" panose="020B0604020202020204" pitchFamily="34" charset="0"/>
              </a:rPr>
              <a:t>.</a:t>
            </a:r>
          </a:p>
          <a:p>
            <a:pPr marL="171450" marR="0" indent="-171450">
              <a:lnSpc>
                <a:spcPct val="115000"/>
              </a:lnSpc>
              <a:spcBef>
                <a:spcPts val="0"/>
              </a:spcBef>
              <a:spcAft>
                <a:spcPts val="1200"/>
              </a:spcAft>
              <a:buFont typeface="Wingdings" panose="05000000000000000000" pitchFamily="2" charset="2"/>
              <a:buChar char="v"/>
            </a:pPr>
            <a:endParaRPr lang="en-US" sz="1200" b="1" i="1" u="sng"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cs typeface="Arial" panose="020B0604020202020204" pitchFamily="34" charset="0"/>
              </a:rPr>
              <a:t>Perguntar</a:t>
            </a:r>
            <a:r>
              <a:rPr lang="en-US" sz="1200" b="1" u="sng" dirty="0">
                <a:effectLst/>
                <a:latin typeface="Arial" panose="020B0604020202020204" pitchFamily="34" charset="0"/>
                <a:cs typeface="Arial" panose="020B0604020202020204" pitchFamily="34" charset="0"/>
              </a:rPr>
              <a:t>:</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Que </a:t>
            </a:r>
            <a:r>
              <a:rPr lang="en-US" sz="1200" b="0" dirty="0" err="1">
                <a:effectLst/>
                <a:latin typeface="Arial" panose="020B0604020202020204" pitchFamily="34" charset="0"/>
                <a:cs typeface="Arial" panose="020B0604020202020204" pitchFamily="34" charset="0"/>
              </a:rPr>
              <a:t>medidas</a:t>
            </a:r>
            <a:r>
              <a:rPr lang="en-US" sz="1200" b="0" dirty="0">
                <a:effectLst/>
                <a:latin typeface="Arial" panose="020B0604020202020204" pitchFamily="34" charset="0"/>
                <a:cs typeface="Arial" panose="020B0604020202020204" pitchFamily="34" charset="0"/>
              </a:rPr>
              <a:t> </a:t>
            </a:r>
            <a:r>
              <a:rPr lang="en-US" sz="1200" b="0" dirty="0" err="1">
                <a:effectLst/>
                <a:latin typeface="Arial" panose="020B0604020202020204" pitchFamily="34" charset="0"/>
                <a:cs typeface="Arial" panose="020B0604020202020204" pitchFamily="34" charset="0"/>
              </a:rPr>
              <a:t>podem</a:t>
            </a:r>
            <a:r>
              <a:rPr lang="en-US" sz="1200" b="0" dirty="0">
                <a:effectLst/>
                <a:latin typeface="Arial" panose="020B0604020202020204" pitchFamily="34" charset="0"/>
                <a:cs typeface="Arial" panose="020B0604020202020204" pitchFamily="34" charset="0"/>
              </a:rPr>
              <a:t> ser </a:t>
            </a:r>
            <a:r>
              <a:rPr lang="en-US" sz="1200" b="0" dirty="0" err="1">
                <a:effectLst/>
                <a:latin typeface="Arial" panose="020B0604020202020204" pitchFamily="34" charset="0"/>
                <a:cs typeface="Arial" panose="020B0604020202020204" pitchFamily="34" charset="0"/>
              </a:rPr>
              <a:t>tomadas</a:t>
            </a:r>
            <a:r>
              <a:rPr lang="en-US" sz="1200" b="0" dirty="0">
                <a:effectLst/>
                <a:latin typeface="Arial" panose="020B0604020202020204" pitchFamily="34" charset="0"/>
                <a:cs typeface="Arial" panose="020B0604020202020204" pitchFamily="34" charset="0"/>
              </a:rPr>
              <a:t> para </a:t>
            </a:r>
            <a:r>
              <a:rPr lang="en-US" sz="1200" b="0" dirty="0" err="1">
                <a:effectLst/>
                <a:latin typeface="Arial" panose="020B0604020202020204" pitchFamily="34" charset="0"/>
                <a:cs typeface="Arial" panose="020B0604020202020204" pitchFamily="34" charset="0"/>
              </a:rPr>
              <a:t>melhorar</a:t>
            </a:r>
            <a:r>
              <a:rPr lang="en-US" sz="1200" b="0" dirty="0">
                <a:effectLst/>
                <a:latin typeface="Arial" panose="020B0604020202020204" pitchFamily="34" charset="0"/>
                <a:cs typeface="Arial" panose="020B0604020202020204" pitchFamily="34" charset="0"/>
              </a:rPr>
              <a:t> a </a:t>
            </a:r>
            <a:r>
              <a:rPr lang="en-US" sz="1200" b="0" dirty="0" err="1">
                <a:effectLst/>
                <a:latin typeface="Arial" panose="020B0604020202020204" pitchFamily="34" charset="0"/>
                <a:cs typeface="Arial" panose="020B0604020202020204" pitchFamily="34" charset="0"/>
              </a:rPr>
              <a:t>apresentação</a:t>
            </a:r>
            <a:r>
              <a:rPr lang="en-US" sz="1200" b="0" dirty="0">
                <a:effectLst/>
                <a:latin typeface="Arial" panose="020B0604020202020204" pitchFamily="34" charset="0"/>
                <a:cs typeface="Arial" panose="020B0604020202020204" pitchFamily="34" charset="0"/>
              </a:rPr>
              <a:t> de </a:t>
            </a:r>
            <a:r>
              <a:rPr lang="en-US" sz="1200" b="0" dirty="0" err="1">
                <a:effectLst/>
                <a:latin typeface="Arial" panose="020B0604020202020204" pitchFamily="34" charset="0"/>
                <a:cs typeface="Arial" panose="020B0604020202020204" pitchFamily="34" charset="0"/>
              </a:rPr>
              <a:t>relatórios</a:t>
            </a:r>
            <a:r>
              <a:rPr lang="en-US" sz="1200" b="0" dirty="0">
                <a:effectLst/>
                <a:latin typeface="Arial" panose="020B0604020202020204" pitchFamily="34" charset="0"/>
                <a:cs typeface="Arial" panose="020B0604020202020204" pitchFamily="34" charset="0"/>
              </a:rPr>
              <a:t> </a:t>
            </a:r>
            <a:r>
              <a:rPr lang="en-US" sz="1200" b="0" dirty="0" err="1">
                <a:effectLst/>
                <a:latin typeface="Arial" panose="020B0604020202020204" pitchFamily="34" charset="0"/>
                <a:cs typeface="Arial" panose="020B0604020202020204" pitchFamily="34" charset="0"/>
              </a:rPr>
              <a:t>atempados</a:t>
            </a:r>
            <a:r>
              <a:rPr lang="en-US" sz="1200" b="0" dirty="0">
                <a:effectLst/>
                <a:latin typeface="Arial" panose="020B0604020202020204" pitchFamily="34" charset="0"/>
                <a:cs typeface="Arial" panose="020B0604020202020204" pitchFamily="34" charset="0"/>
              </a:rPr>
              <a:t> e </a:t>
            </a:r>
            <a:r>
              <a:rPr lang="en-US" sz="1200" b="0" dirty="0" err="1">
                <a:effectLst/>
                <a:latin typeface="Arial" panose="020B0604020202020204" pitchFamily="34" charset="0"/>
                <a:cs typeface="Arial" panose="020B0604020202020204" pitchFamily="34" charset="0"/>
              </a:rPr>
              <a:t>completos</a:t>
            </a:r>
            <a:r>
              <a:rPr lang="en-US" sz="1200" b="0" dirty="0">
                <a:effectLst/>
                <a:latin typeface="Arial" panose="020B0604020202020204" pitchFamily="34" charset="0"/>
                <a:cs typeface="Arial" panose="020B0604020202020204" pitchFamily="34" charset="0"/>
              </a:rPr>
              <a:t> a </a:t>
            </a:r>
            <a:r>
              <a:rPr lang="en-US" sz="1200" b="0" dirty="0" err="1">
                <a:effectLst/>
                <a:latin typeface="Arial" panose="020B0604020202020204" pitchFamily="34" charset="0"/>
                <a:cs typeface="Arial" panose="020B0604020202020204" pitchFamily="34" charset="0"/>
              </a:rPr>
              <a:t>nível</a:t>
            </a:r>
            <a:r>
              <a:rPr lang="en-US" sz="1200" b="0" dirty="0">
                <a:effectLst/>
                <a:latin typeface="Arial" panose="020B0604020202020204" pitchFamily="34" charset="0"/>
                <a:cs typeface="Arial" panose="020B0604020202020204" pitchFamily="34" charset="0"/>
              </a:rPr>
              <a:t> </a:t>
            </a:r>
            <a:r>
              <a:rPr lang="en-US" sz="1200" b="0" dirty="0" err="1">
                <a:effectLst/>
                <a:latin typeface="Arial" panose="020B0604020202020204" pitchFamily="34" charset="0"/>
                <a:cs typeface="Arial" panose="020B0604020202020204" pitchFamily="34" charset="0"/>
              </a:rPr>
              <a:t>distrital</a:t>
            </a:r>
            <a:r>
              <a:rPr lang="en-US" sz="1200" b="0" dirty="0">
                <a:effectLst/>
                <a:latin typeface="Arial" panose="020B0604020202020204" pitchFamily="34" charset="0"/>
                <a:cs typeface="Arial" panose="020B0604020202020204" pitchFamily="34" charset="0"/>
              </a:rPr>
              <a:t>?</a:t>
            </a:r>
          </a:p>
          <a:p>
            <a:pPr marL="171450" marR="0" indent="-171450">
              <a:lnSpc>
                <a:spcPct val="115000"/>
              </a:lnSpc>
              <a:spcBef>
                <a:spcPts val="0"/>
              </a:spcBef>
              <a:spcAft>
                <a:spcPts val="1200"/>
              </a:spcAft>
              <a:buFont typeface="Wingdings" panose="05000000000000000000" pitchFamily="2" charset="2"/>
              <a:buChar char="§"/>
            </a:pPr>
            <a:endParaRPr lang="en-US" sz="1200" b="0" u="sng"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a:t>
            </a:r>
            <a:r>
              <a:rPr lang="en-US" sz="1200" b="0" dirty="0" err="1">
                <a:effectLst/>
                <a:latin typeface="Arial" panose="020B0604020202020204" pitchFamily="34" charset="0"/>
                <a:cs typeface="Arial" panose="020B0604020202020204" pitchFamily="34" charset="0"/>
              </a:rPr>
              <a:t>resposta</a:t>
            </a:r>
            <a:r>
              <a:rPr lang="en-US" sz="1200" b="0" dirty="0">
                <a:effectLst/>
                <a:latin typeface="Arial" panose="020B0604020202020204" pitchFamily="34" charset="0"/>
                <a:cs typeface="Arial" panose="020B0604020202020204" pitchFamily="34" charset="0"/>
              </a:rPr>
              <a:t>(s). </a:t>
            </a:r>
            <a:endParaRPr lang="en-US" sz="1200" b="0" u="none" dirty="0">
              <a:effectLst/>
              <a:latin typeface="Arial" panose="020B0604020202020204" pitchFamily="34" charset="0"/>
              <a:ea typeface="+mn-ea"/>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endParaRPr lang="en-US" sz="1200" b="0" u="none" dirty="0">
              <a:effectLst/>
              <a:latin typeface="Arial" panose="020B0604020202020204" pitchFamily="34" charset="0"/>
              <a:ea typeface="+mn-ea"/>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Perguntar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acções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poderiam</a:t>
            </a:r>
            <a:r>
              <a:rPr lang="en-US" sz="1200" dirty="0">
                <a:effectLst/>
                <a:latin typeface="Arial" panose="020B0604020202020204" pitchFamily="34" charset="0"/>
                <a:ea typeface="Times New Roman" panose="02020603050405020304" pitchFamily="18" charset="0"/>
                <a:cs typeface="Arial" panose="020B0604020202020204" pitchFamily="34" charset="0"/>
              </a:rPr>
              <a:t> ser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tomadas</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melhorar</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comunicação</a:t>
            </a:r>
            <a:r>
              <a:rPr lang="en-US" sz="1200" dirty="0">
                <a:effectLst/>
                <a:latin typeface="Arial" panose="020B0604020202020204" pitchFamily="34" charset="0"/>
                <a:ea typeface="Times New Roman" panose="02020603050405020304" pitchFamily="18" charset="0"/>
                <a:cs typeface="Arial" panose="020B0604020202020204" pitchFamily="34" charset="0"/>
              </a:rPr>
              <a:t> zero?</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24</a:t>
            </a:fld>
            <a:endParaRPr lang="en-US" altLang="en-US"/>
          </a:p>
        </p:txBody>
      </p:sp>
    </p:spTree>
    <p:extLst>
      <p:ext uri="{BB962C8B-B14F-4D97-AF65-F5344CB8AC3E}">
        <p14:creationId xmlns:p14="http://schemas.microsoft.com/office/powerpoint/2010/main" val="9142403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análise</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desempenho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geral</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distrito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também</a:t>
            </a:r>
            <a:r>
              <a:rPr lang="en-US" sz="1200" dirty="0">
                <a:effectLst/>
                <a:latin typeface="Arial" panose="020B0604020202020204" pitchFamily="34" charset="0"/>
                <a:ea typeface="Times New Roman" panose="02020603050405020304" pitchFamily="18" charset="0"/>
                <a:cs typeface="Arial" panose="020B0604020202020204" pitchFamily="34" charset="0"/>
              </a:rPr>
              <a:t>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importante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serviços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distritais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pública</a:t>
            </a:r>
            <a:r>
              <a:rPr lang="en-US" sz="1200" dirty="0">
                <a:effectLst/>
                <a:latin typeface="Arial" panose="020B0604020202020204" pitchFamily="34" charset="0"/>
                <a:ea typeface="Times New Roman" panose="02020603050405020304" pitchFamily="18" charset="0"/>
                <a:cs typeface="Arial" panose="020B0604020202020204" pitchFamily="34" charset="0"/>
              </a:rPr>
              <a:t> e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animal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desempenham</a:t>
            </a:r>
            <a:r>
              <a:rPr lang="en-US" sz="1200" dirty="0">
                <a:effectLst/>
                <a:latin typeface="Arial" panose="020B0604020202020204" pitchFamily="34" charset="0"/>
                <a:ea typeface="Times New Roman" panose="02020603050405020304" pitchFamily="18" charset="0"/>
                <a:cs typeface="Arial" panose="020B0604020202020204" pitchFamily="34" charset="0"/>
              </a:rPr>
              <a:t>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papel</a:t>
            </a:r>
            <a:r>
              <a:rPr lang="en-US" sz="1200" dirty="0">
                <a:effectLst/>
                <a:latin typeface="Arial" panose="020B0604020202020204" pitchFamily="34" charset="0"/>
                <a:ea typeface="Times New Roman" panose="02020603050405020304" pitchFamily="18" charset="0"/>
                <a:cs typeface="Arial" panose="020B0604020202020204" pitchFamily="34" charset="0"/>
              </a:rPr>
              <a:t> fundamental no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dirty="0">
                <a:effectLst/>
                <a:latin typeface="Arial" panose="020B0604020202020204" pitchFamily="34" charset="0"/>
                <a:ea typeface="Times New Roman" panose="02020603050405020304" pitchFamily="18" charset="0"/>
                <a:cs typeface="Arial" panose="020B0604020202020204" pitchFamily="34" charset="0"/>
              </a:rPr>
              <a:t> da </a:t>
            </a:r>
            <a:r>
              <a:rPr lang="en-US" sz="1200" dirty="0" err="1">
                <a:effectLst/>
                <a:latin typeface="Arial" panose="020B0604020202020204" pitchFamily="34" charset="0"/>
                <a:ea typeface="Times New Roman" panose="02020603050405020304" pitchFamily="18" charset="0"/>
                <a:cs typeface="Arial" panose="020B0604020202020204" pitchFamily="34" charset="0"/>
              </a:rPr>
              <a:t>saúde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pública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Solicitar</a:t>
            </a:r>
            <a:r>
              <a:rPr lang="en-US" sz="1200" dirty="0">
                <a:effectLst/>
                <a:latin typeface="Arial" panose="020B0604020202020204" pitchFamily="34" charset="0"/>
                <a:ea typeface="Times New Roman" panose="02020603050405020304" pitchFamily="18" charset="0"/>
                <a:cs typeface="Arial" panose="020B0604020202020204" pitchFamily="34" charset="0"/>
              </a:rPr>
              <a:t> feedback da rede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reforçar</a:t>
            </a:r>
            <a:r>
              <a:rPr lang="en-US" sz="1200" dirty="0">
                <a:effectLst/>
                <a:latin typeface="Arial" panose="020B0604020202020204" pitchFamily="34" charset="0"/>
                <a:ea typeface="Times New Roman" panose="02020603050405020304" pitchFamily="18" charset="0"/>
                <a:cs typeface="Arial" panose="020B0604020202020204" pitchFamily="34" charset="0"/>
              </a:rPr>
              <a:t> 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O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controlo</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deve</a:t>
            </a:r>
            <a:r>
              <a:rPr lang="en-US" sz="1200" dirty="0">
                <a:effectLst/>
                <a:latin typeface="Arial" panose="020B0604020202020204" pitchFamily="34" charset="0"/>
                <a:ea typeface="Times New Roman" panose="02020603050405020304" pitchFamily="18" charset="0"/>
                <a:cs typeface="Arial" panose="020B0604020202020204" pitchFamily="34" charset="0"/>
              </a:rPr>
              <a:t> ser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contínuo</a:t>
            </a:r>
            <a:r>
              <a:rPr lang="en-US" sz="1200" dirty="0">
                <a:effectLst/>
                <a:latin typeface="Arial" panose="020B0604020202020204" pitchFamily="34" charset="0"/>
                <a:ea typeface="Times New Roman" panose="02020603050405020304" pitchFamily="18" charset="0"/>
                <a:cs typeface="Arial" panose="020B0604020202020204" pitchFamily="34" charset="0"/>
              </a:rPr>
              <a:t>. É </a:t>
            </a:r>
            <a:r>
              <a:rPr lang="en-US" sz="1200" dirty="0" err="1">
                <a:effectLst/>
                <a:latin typeface="Arial" panose="020B0604020202020204" pitchFamily="34" charset="0"/>
                <a:ea typeface="Times New Roman" panose="02020603050405020304" pitchFamily="18" charset="0"/>
                <a:cs typeface="Arial" panose="020B0604020202020204" pitchFamily="34" charset="0"/>
              </a:rPr>
              <a:t>importante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acompanhar</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regularmente</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investigações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casos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r>
              <a:rPr lang="en-US" sz="1200" b="0" dirty="0">
                <a:effectLst/>
                <a:latin typeface="Arial" panose="020B0604020202020204" pitchFamily="34" charset="0"/>
                <a:ea typeface="Times New Roman" panose="02020603050405020304" pitchFamily="18" charset="0"/>
                <a:cs typeface="Arial" panose="020B0604020202020204" pitchFamily="34" charset="0"/>
              </a:rPr>
              <a:t>a</a:t>
            </a:r>
            <a:r>
              <a:rPr lang="en-US" sz="1200" b="1"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das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notificações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e&lt;CLICAR&gt;a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regularidade</a:t>
            </a:r>
            <a:r>
              <a:rPr lang="en-US" sz="1200" dirty="0">
                <a:effectLst/>
                <a:latin typeface="Arial" panose="020B0604020202020204" pitchFamily="34" charset="0"/>
                <a:ea typeface="Times New Roman" panose="02020603050405020304" pitchFamily="18" charset="0"/>
                <a:cs typeface="Arial" panose="020B0604020202020204" pitchFamily="34" charset="0"/>
              </a:rPr>
              <a:t> das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actualizações</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gráficos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quadros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publicados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p>
          <a:p>
            <a:pPr marL="0" marR="0">
              <a:lnSpc>
                <a:spcPct val="115000"/>
              </a:lnSpc>
              <a:spcBef>
                <a:spcPts val="0"/>
              </a:spcBef>
              <a:spcAft>
                <a:spcPts val="1200"/>
              </a:spcAft>
            </a:pPr>
            <a:endParaRPr lang="en-US" sz="1800" dirty="0">
              <a:effectLst/>
              <a:latin typeface="Times New Roman" panose="02020603050405020304" pitchFamily="18" charset="0"/>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25</a:t>
            </a:fld>
            <a:endParaRPr lang="en-US" altLang="en-US"/>
          </a:p>
        </p:txBody>
      </p:sp>
    </p:spTree>
    <p:extLst>
      <p:ext uri="{BB962C8B-B14F-4D97-AF65-F5344CB8AC3E}">
        <p14:creationId xmlns:p14="http://schemas.microsoft.com/office/powerpoint/2010/main" val="167801588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15000"/>
              </a:lnSpc>
              <a:spcBef>
                <a:spcPts val="0"/>
              </a:spcBef>
              <a:spcAft>
                <a:spcPts val="1200"/>
              </a:spcAft>
              <a:buClrTx/>
              <a:buSzTx/>
              <a:buFontTx/>
              <a:buNone/>
              <a:tabLst/>
              <a:defRPr/>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Perguntar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dirty="0" err="1">
                <a:effectLst/>
                <a:latin typeface="Arial" panose="020B0604020202020204" pitchFamily="34" charset="0"/>
                <a:ea typeface="Times New Roman" panose="02020603050405020304" pitchFamily="18" charset="0"/>
                <a:cs typeface="Arial" panose="020B0604020202020204" pitchFamily="34" charset="0"/>
              </a:rPr>
              <a:t>Quem</a:t>
            </a:r>
            <a:r>
              <a:rPr lang="en-US" sz="1200" b="0" dirty="0">
                <a:effectLst/>
                <a:latin typeface="Arial" panose="020B0604020202020204" pitchFamily="34" charset="0"/>
                <a:ea typeface="Times New Roman" panose="02020603050405020304" pitchFamily="18" charset="0"/>
                <a:cs typeface="Arial" panose="020B0604020202020204" pitchFamily="34" charset="0"/>
              </a:rPr>
              <a:t> é </a:t>
            </a:r>
            <a:r>
              <a:rPr lang="en-US" sz="1200" b="0" dirty="0" err="1">
                <a:effectLst/>
                <a:latin typeface="Arial" panose="020B0604020202020204" pitchFamily="34" charset="0"/>
                <a:ea typeface="Times New Roman" panose="02020603050405020304" pitchFamily="18" charset="0"/>
                <a:cs typeface="Arial" panose="020B0604020202020204" pitchFamily="34" charset="0"/>
              </a:rPr>
              <a:t>responsável</a:t>
            </a:r>
            <a:r>
              <a:rPr lang="en-US" sz="1200" b="0" dirty="0">
                <a:effectLst/>
                <a:latin typeface="Arial" panose="020B0604020202020204" pitchFamily="34" charset="0"/>
                <a:ea typeface="Times New Roman" panose="02020603050405020304" pitchFamily="18" charset="0"/>
                <a:cs typeface="Arial" panose="020B0604020202020204" pitchFamily="34" charset="0"/>
              </a:rPr>
              <a:t> </a:t>
            </a:r>
            <a:r>
              <a:rPr lang="en-US" sz="1200" b="0" dirty="0" err="1">
                <a:effectLst/>
                <a:latin typeface="Arial" panose="020B0604020202020204" pitchFamily="34" charset="0"/>
                <a:ea typeface="Times New Roman" panose="02020603050405020304" pitchFamily="18" charset="0"/>
                <a:cs typeface="Arial" panose="020B0604020202020204" pitchFamily="34" charset="0"/>
              </a:rPr>
              <a:t>por</a:t>
            </a:r>
            <a:r>
              <a:rPr lang="en-US" sz="1200" b="0" dirty="0">
                <a:effectLst/>
                <a:latin typeface="Arial" panose="020B0604020202020204" pitchFamily="34" charset="0"/>
                <a:ea typeface="Times New Roman" panose="02020603050405020304" pitchFamily="18" charset="0"/>
                <a:cs typeface="Arial" panose="020B0604020202020204" pitchFamily="34" charset="0"/>
              </a:rPr>
              <a:t> </a:t>
            </a:r>
            <a:r>
              <a:rPr lang="en-US" sz="1200" b="0" dirty="0" err="1">
                <a:effectLst/>
                <a:latin typeface="Arial" panose="020B0604020202020204" pitchFamily="34" charset="0"/>
                <a:ea typeface="Times New Roman" panose="02020603050405020304" pitchFamily="18" charset="0"/>
                <a:cs typeface="Arial" panose="020B0604020202020204" pitchFamily="34" charset="0"/>
              </a:rPr>
              <a:t>iniciar</a:t>
            </a:r>
            <a:r>
              <a:rPr lang="en-US" sz="1200" b="0" dirty="0">
                <a:effectLst/>
                <a:latin typeface="Arial" panose="020B0604020202020204" pitchFamily="34" charset="0"/>
                <a:ea typeface="Times New Roman" panose="02020603050405020304" pitchFamily="18" charset="0"/>
                <a:cs typeface="Arial" panose="020B0604020202020204" pitchFamily="34" charset="0"/>
              </a:rPr>
              <a:t> o </a:t>
            </a:r>
            <a:r>
              <a:rPr lang="en-US" sz="1200" b="0" dirty="0" err="1">
                <a:effectLst/>
                <a:latin typeface="Arial" panose="020B0604020202020204" pitchFamily="34" charset="0"/>
                <a:ea typeface="Times New Roman" panose="02020603050405020304" pitchFamily="18" charset="0"/>
                <a:cs typeface="Arial" panose="020B0604020202020204" pitchFamily="34" charset="0"/>
              </a:rPr>
              <a:t>controlo</a:t>
            </a:r>
            <a:r>
              <a:rPr lang="en-US" sz="1200" b="0" dirty="0">
                <a:effectLst/>
                <a:latin typeface="Arial" panose="020B0604020202020204" pitchFamily="34" charset="0"/>
                <a:ea typeface="Times New Roman" panose="02020603050405020304" pitchFamily="18" charset="0"/>
                <a:cs typeface="Arial" panose="020B0604020202020204" pitchFamily="34" charset="0"/>
              </a:rPr>
              <a:t> no </a:t>
            </a:r>
            <a:r>
              <a:rPr lang="en-US" sz="1200" b="0" dirty="0" err="1">
                <a:effectLst/>
                <a:latin typeface="Arial" panose="020B0604020202020204" pitchFamily="34" charset="0"/>
                <a:ea typeface="Times New Roman" panose="02020603050405020304" pitchFamily="18" charset="0"/>
                <a:cs typeface="Arial" panose="020B0604020202020204" pitchFamily="34" charset="0"/>
              </a:rPr>
              <a:t>seu</a:t>
            </a:r>
            <a:r>
              <a:rPr lang="en-US" sz="1200" b="0" dirty="0">
                <a:effectLst/>
                <a:latin typeface="Arial" panose="020B0604020202020204" pitchFamily="34" charset="0"/>
                <a:ea typeface="Times New Roman" panose="02020603050405020304" pitchFamily="18" charset="0"/>
                <a:cs typeface="Arial" panose="020B0604020202020204" pitchFamily="34" charset="0"/>
              </a:rPr>
              <a:t> </a:t>
            </a:r>
            <a:r>
              <a:rPr lang="en-US" sz="1200" b="0" dirty="0" err="1">
                <a:effectLst/>
                <a:latin typeface="Arial" panose="020B0604020202020204" pitchFamily="34" charset="0"/>
                <a:ea typeface="Times New Roman" panose="02020603050405020304" pitchFamily="18" charset="0"/>
                <a:cs typeface="Arial" panose="020B0604020202020204" pitchFamily="34" charset="0"/>
              </a:rPr>
              <a:t>gabinete</a:t>
            </a:r>
            <a:r>
              <a:rPr lang="en-US" sz="1200" b="0" dirty="0">
                <a:effectLst/>
                <a:latin typeface="Arial" panose="020B0604020202020204" pitchFamily="34" charset="0"/>
                <a:ea typeface="Times New Roman" panose="02020603050405020304" pitchFamily="18" charset="0"/>
                <a:cs typeface="Arial" panose="020B0604020202020204" pitchFamily="34" charset="0"/>
              </a:rPr>
              <a:t>?</a:t>
            </a:r>
          </a:p>
          <a:p>
            <a:pPr marL="171450" marR="0" indent="-171450">
              <a:lnSpc>
                <a:spcPct val="115000"/>
              </a:lnSpc>
              <a:spcBef>
                <a:spcPts val="0"/>
              </a:spcBef>
              <a:spcAft>
                <a:spcPts val="0"/>
              </a:spcAft>
              <a:buFont typeface="Wingdings" panose="05000000000000000000" pitchFamily="2" charset="2"/>
              <a:buChar char="§"/>
            </a:pPr>
            <a:endParaRPr lang="en-US" sz="1200" b="0" u="none"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0"/>
              </a:spcAft>
              <a:buClrTx/>
              <a:buSzTx/>
              <a:buFont typeface="Wingdings" panose="05000000000000000000" pitchFamily="2" charset="2"/>
              <a:buChar char="§"/>
              <a:tabLst/>
              <a:defRPr/>
            </a:pPr>
            <a:r>
              <a:rPr lang="en-US" sz="1200" b="1" u="sng" dirty="0" err="1">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a:t>
            </a:r>
            <a:r>
              <a:rPr lang="en-US" sz="1200" b="0" dirty="0" err="1">
                <a:effectLst/>
                <a:latin typeface="Arial" panose="020B0604020202020204" pitchFamily="34" charset="0"/>
                <a:cs typeface="Arial" panose="020B0604020202020204" pitchFamily="34" charset="0"/>
              </a:rPr>
              <a:t>resposta</a:t>
            </a:r>
            <a:r>
              <a:rPr lang="en-US" sz="1200" b="0" dirty="0">
                <a:effectLst/>
                <a:latin typeface="Arial" panose="020B0604020202020204" pitchFamily="34" charset="0"/>
                <a:cs typeface="Arial" panose="020B0604020202020204" pitchFamily="34" charset="0"/>
              </a:rPr>
              <a:t>(s). </a:t>
            </a:r>
            <a:endParaRPr lang="en-US" sz="1200" b="0" dirty="0">
              <a:effectLst/>
              <a:latin typeface="Arial" panose="020B0604020202020204" pitchFamily="34" charset="0"/>
              <a:ea typeface="+mn-ea"/>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endParaRPr lang="en-US" sz="1200" b="0" u="none"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Perguntar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Calibri" panose="020F0502020204030204" pitchFamily="34" charset="0"/>
                <a:cs typeface="Arial" panose="020B0604020202020204" pitchFamily="34" charset="0"/>
              </a:rPr>
              <a:t>Quem</a:t>
            </a:r>
            <a:r>
              <a:rPr lang="en-US" sz="1200" dirty="0">
                <a:effectLst/>
                <a:latin typeface="Arial" panose="020B0604020202020204" pitchFamily="34" charset="0"/>
                <a:ea typeface="Calibri" panose="020F0502020204030204" pitchFamily="34" charset="0"/>
                <a:cs typeface="Arial" panose="020B0604020202020204" pitchFamily="34" charset="0"/>
              </a:rPr>
              <a:t> </a:t>
            </a:r>
            <a:r>
              <a:rPr lang="en-US" sz="1200" dirty="0" err="1">
                <a:effectLst/>
                <a:latin typeface="Arial" panose="020B0604020202020204" pitchFamily="34" charset="0"/>
                <a:ea typeface="Calibri" panose="020F0502020204030204" pitchFamily="34" charset="0"/>
                <a:cs typeface="Arial" panose="020B0604020202020204" pitchFamily="34" charset="0"/>
              </a:rPr>
              <a:t>utilizou</a:t>
            </a:r>
            <a:r>
              <a:rPr lang="en-US" sz="1200" dirty="0">
                <a:effectLst/>
                <a:latin typeface="Arial" panose="020B0604020202020204" pitchFamily="34" charset="0"/>
                <a:ea typeface="Calibri" panose="020F0502020204030204" pitchFamily="34" charset="0"/>
                <a:cs typeface="Arial" panose="020B0604020202020204" pitchFamily="34" charset="0"/>
              </a:rPr>
              <a:t> a </a:t>
            </a:r>
            <a:r>
              <a:rPr lang="en-US" sz="1200" dirty="0" err="1">
                <a:effectLst/>
                <a:latin typeface="Arial" panose="020B0604020202020204" pitchFamily="34" charset="0"/>
                <a:ea typeface="Calibri" panose="020F0502020204030204" pitchFamily="34" charset="0"/>
                <a:cs typeface="Arial" panose="020B0604020202020204" pitchFamily="34" charset="0"/>
              </a:rPr>
              <a:t>monitorização</a:t>
            </a:r>
            <a:r>
              <a:rPr lang="en-US" sz="1200" dirty="0">
                <a:effectLst/>
                <a:latin typeface="Arial" panose="020B0604020202020204" pitchFamily="34" charset="0"/>
                <a:ea typeface="Calibri" panose="020F0502020204030204" pitchFamily="34" charset="0"/>
                <a:cs typeface="Arial" panose="020B0604020202020204" pitchFamily="34" charset="0"/>
              </a:rPr>
              <a:t> para </a:t>
            </a:r>
            <a:r>
              <a:rPr lang="en-US" sz="1200" dirty="0" err="1">
                <a:effectLst/>
                <a:latin typeface="Arial" panose="020B0604020202020204" pitchFamily="34" charset="0"/>
                <a:ea typeface="Calibri" panose="020F0502020204030204" pitchFamily="34" charset="0"/>
                <a:cs typeface="Arial" panose="020B0604020202020204" pitchFamily="34" charset="0"/>
              </a:rPr>
              <a:t>melhorar</a:t>
            </a:r>
            <a:r>
              <a:rPr lang="en-US" sz="1200" dirty="0">
                <a:effectLst/>
                <a:latin typeface="Arial" panose="020B0604020202020204" pitchFamily="34" charset="0"/>
                <a:ea typeface="Calibri" panose="020F0502020204030204" pitchFamily="34" charset="0"/>
                <a:cs typeface="Arial" panose="020B0604020202020204" pitchFamily="34" charset="0"/>
              </a:rPr>
              <a:t> a </a:t>
            </a:r>
            <a:r>
              <a:rPr lang="en-US" sz="1200" dirty="0" err="1">
                <a:effectLst/>
                <a:latin typeface="Arial" panose="020B0604020202020204" pitchFamily="34" charset="0"/>
                <a:ea typeface="Calibri" panose="020F0502020204030204" pitchFamily="34" charset="0"/>
                <a:cs typeface="Arial" panose="020B0604020202020204" pitchFamily="34" charset="0"/>
              </a:rPr>
              <a:t>comunicação</a:t>
            </a:r>
            <a:r>
              <a:rPr lang="en-US" sz="1200" dirty="0">
                <a:effectLst/>
                <a:latin typeface="Arial" panose="020B0604020202020204" pitchFamily="34" charset="0"/>
                <a:ea typeface="Calibri" panose="020F0502020204030204" pitchFamily="34" charset="0"/>
                <a:cs typeface="Arial" panose="020B0604020202020204" pitchFamily="34" charset="0"/>
              </a:rPr>
              <a:t> dos dados de </a:t>
            </a:r>
            <a:r>
              <a:rPr lang="en-US" sz="1200" dirty="0" err="1">
                <a:effectLst/>
                <a:latin typeface="Arial" panose="020B0604020202020204" pitchFamily="34" charset="0"/>
                <a:ea typeface="Calibri" panose="020F0502020204030204" pitchFamily="34" charset="0"/>
                <a:cs typeface="Arial" panose="020B0604020202020204" pitchFamily="34" charset="0"/>
              </a:rPr>
              <a:t>vigilância</a:t>
            </a:r>
            <a:r>
              <a:rPr lang="en-US" sz="1200" dirty="0">
                <a:effectLst/>
                <a:latin typeface="Arial" panose="020B0604020202020204" pitchFamily="34" charset="0"/>
                <a:ea typeface="Calibri" panose="020F0502020204030204" pitchFamily="34" charset="0"/>
                <a:cs typeface="Arial" panose="020B0604020202020204" pitchFamily="34" charset="0"/>
              </a:rPr>
              <a:t>? Como é que </a:t>
            </a:r>
            <a:r>
              <a:rPr lang="en-US" sz="1200" dirty="0" err="1">
                <a:effectLst/>
                <a:latin typeface="Arial" panose="020B0604020202020204" pitchFamily="34" charset="0"/>
                <a:ea typeface="Calibri" panose="020F0502020204030204" pitchFamily="34" charset="0"/>
                <a:cs typeface="Arial" panose="020B0604020202020204" pitchFamily="34" charset="0"/>
              </a:rPr>
              <a:t>utilizaram</a:t>
            </a:r>
            <a:r>
              <a:rPr lang="en-US" sz="1200" dirty="0">
                <a:effectLst/>
                <a:latin typeface="Arial" panose="020B0604020202020204" pitchFamily="34" charset="0"/>
                <a:ea typeface="Calibri" panose="020F0502020204030204" pitchFamily="34" charset="0"/>
                <a:cs typeface="Arial" panose="020B0604020202020204" pitchFamily="34" charset="0"/>
              </a:rPr>
              <a:t> a </a:t>
            </a:r>
            <a:r>
              <a:rPr lang="en-US" sz="1200" dirty="0" err="1">
                <a:effectLst/>
                <a:latin typeface="Arial" panose="020B0604020202020204" pitchFamily="34" charset="0"/>
                <a:ea typeface="Calibri" panose="020F0502020204030204" pitchFamily="34" charset="0"/>
                <a:cs typeface="Arial" panose="020B0604020202020204" pitchFamily="34" charset="0"/>
              </a:rPr>
              <a:t>monitorização</a:t>
            </a:r>
            <a:r>
              <a:rPr lang="en-US" sz="1200" dirty="0">
                <a:effectLst/>
                <a:latin typeface="Arial" panose="020B0604020202020204" pitchFamily="34" charset="0"/>
                <a:ea typeface="Calibri" panose="020F0502020204030204" pitchFamily="34" charset="0"/>
                <a:cs typeface="Arial" panose="020B0604020202020204" pitchFamily="34" charset="0"/>
              </a:rPr>
              <a:t> para </a:t>
            </a:r>
            <a:r>
              <a:rPr lang="en-US" sz="1200" dirty="0" err="1">
                <a:effectLst/>
                <a:latin typeface="Arial" panose="020B0604020202020204" pitchFamily="34" charset="0"/>
                <a:ea typeface="Calibri" panose="020F0502020204030204" pitchFamily="34" charset="0"/>
                <a:cs typeface="Arial" panose="020B0604020202020204" pitchFamily="34" charset="0"/>
              </a:rPr>
              <a:t>melhorar</a:t>
            </a:r>
            <a:r>
              <a:rPr lang="en-US" sz="1200" dirty="0">
                <a:effectLst/>
                <a:latin typeface="Arial" panose="020B0604020202020204" pitchFamily="34" charset="0"/>
                <a:ea typeface="Calibri" panose="020F0502020204030204" pitchFamily="34" charset="0"/>
                <a:cs typeface="Arial" panose="020B0604020202020204" pitchFamily="34" charset="0"/>
              </a:rPr>
              <a:t> a </a:t>
            </a:r>
            <a:r>
              <a:rPr lang="en-US" sz="1200" dirty="0" err="1">
                <a:effectLst/>
                <a:latin typeface="Arial" panose="020B0604020202020204" pitchFamily="34" charset="0"/>
                <a:ea typeface="Calibri" panose="020F0502020204030204" pitchFamily="34" charset="0"/>
                <a:cs typeface="Arial" panose="020B0604020202020204" pitchFamily="34" charset="0"/>
              </a:rPr>
              <a:t>comunicação</a:t>
            </a:r>
            <a:r>
              <a:rPr lang="en-US" sz="1200" dirty="0">
                <a:effectLst/>
                <a:latin typeface="Arial" panose="020B0604020202020204" pitchFamily="34" charset="0"/>
                <a:ea typeface="Calibri" panose="020F0502020204030204" pitchFamily="34" charset="0"/>
                <a:cs typeface="Arial" panose="020B0604020202020204" pitchFamily="34" charset="0"/>
              </a:rPr>
              <a:t> dos dados de </a:t>
            </a:r>
            <a:r>
              <a:rPr lang="en-US" sz="1200" dirty="0" err="1">
                <a:effectLst/>
                <a:latin typeface="Arial" panose="020B0604020202020204" pitchFamily="34" charset="0"/>
                <a:ea typeface="Calibri" panose="020F0502020204030204" pitchFamily="34" charset="0"/>
                <a:cs typeface="Arial" panose="020B0604020202020204" pitchFamily="34" charset="0"/>
              </a:rPr>
              <a:t>vigilância</a:t>
            </a:r>
            <a:r>
              <a:rPr lang="en-US" sz="1200" dirty="0">
                <a:effectLst/>
                <a:latin typeface="Arial" panose="020B0604020202020204" pitchFamily="34" charset="0"/>
                <a:ea typeface="Calibri" panose="020F0502020204030204" pitchFamily="34" charset="0"/>
                <a:cs typeface="Arial" panose="020B0604020202020204" pitchFamily="34" charset="0"/>
              </a:rPr>
              <a:t>?</a:t>
            </a:r>
          </a:p>
          <a:p>
            <a:pPr marL="171450" marR="0" indent="-171450">
              <a:lnSpc>
                <a:spcPct val="115000"/>
              </a:lnSpc>
              <a:spcBef>
                <a:spcPts val="0"/>
              </a:spcBef>
              <a:spcAft>
                <a:spcPts val="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15000"/>
              </a:lnSpc>
              <a:spcBef>
                <a:spcPts val="0"/>
              </a:spcBef>
              <a:spcAft>
                <a:spcPts val="0"/>
              </a:spcAft>
              <a:buClrTx/>
              <a:buSzTx/>
              <a:buFont typeface="Wingdings" panose="05000000000000000000" pitchFamily="2" charset="2"/>
              <a:buChar char="§"/>
              <a:tabLst/>
              <a:defRPr/>
            </a:pPr>
            <a:r>
              <a:rPr lang="en-US" sz="1200" b="1" u="sng" dirty="0" err="1">
                <a:effectLst/>
                <a:latin typeface="Arial" panose="020B0604020202020204" pitchFamily="34" charset="0"/>
                <a:cs typeface="Arial" panose="020B0604020202020204" pitchFamily="34" charset="0"/>
              </a:rPr>
              <a:t>Confirmar</a:t>
            </a:r>
            <a:r>
              <a:rPr lang="en-US" sz="1200" b="1" u="none" dirty="0">
                <a:effectLst/>
                <a:latin typeface="Arial" panose="020B0604020202020204" pitchFamily="34" charset="0"/>
                <a:cs typeface="Arial" panose="020B0604020202020204" pitchFamily="34" charset="0"/>
              </a:rPr>
              <a:t> </a:t>
            </a:r>
            <a:r>
              <a:rPr lang="en-US" sz="1200" b="0" dirty="0">
                <a:effectLst/>
                <a:latin typeface="Arial" panose="020B0604020202020204" pitchFamily="34" charset="0"/>
                <a:cs typeface="Arial" panose="020B0604020202020204" pitchFamily="34" charset="0"/>
              </a:rPr>
              <a:t>a(s) </a:t>
            </a:r>
            <a:r>
              <a:rPr lang="en-US" sz="1200" b="0" dirty="0" err="1">
                <a:effectLst/>
                <a:latin typeface="Arial" panose="020B0604020202020204" pitchFamily="34" charset="0"/>
                <a:cs typeface="Arial" panose="020B0604020202020204" pitchFamily="34" charset="0"/>
              </a:rPr>
              <a:t>resposta</a:t>
            </a:r>
            <a:r>
              <a:rPr lang="en-US" sz="1200" b="0" dirty="0">
                <a:effectLst/>
                <a:latin typeface="Arial" panose="020B0604020202020204" pitchFamily="34" charset="0"/>
                <a:cs typeface="Arial" panose="020B0604020202020204" pitchFamily="34" charset="0"/>
              </a:rPr>
              <a:t>(s). </a:t>
            </a:r>
            <a:endParaRPr lang="en-US" sz="1200" b="0" dirty="0">
              <a:effectLst/>
              <a:latin typeface="Arial" panose="020B0604020202020204" pitchFamily="34" charset="0"/>
              <a:ea typeface="+mn-ea"/>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Peça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 um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voluntário</a:t>
            </a:r>
            <a:r>
              <a:rPr lang="en-US" sz="1200" b="1" i="1" dirty="0">
                <a:effectLst/>
                <a:latin typeface="Arial" panose="020B0604020202020204" pitchFamily="34" charset="0"/>
                <a:ea typeface="Times New Roman" panose="02020603050405020304" pitchFamily="18" charset="0"/>
                <a:cs typeface="Arial" panose="020B0604020202020204" pitchFamily="34" charset="0"/>
              </a:rPr>
              <a:t> que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leia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voz</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alta</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pontos</a:t>
            </a:r>
            <a:r>
              <a:rPr lang="en-US" sz="1200" b="1" i="1" dirty="0">
                <a:effectLst/>
                <a:latin typeface="Arial" panose="020B0604020202020204" pitchFamily="34" charset="0"/>
                <a:ea typeface="Times New Roman" panose="02020603050405020304" pitchFamily="18" charset="0"/>
                <a:cs typeface="Arial" panose="020B0604020202020204" pitchFamily="34" charset="0"/>
              </a:rPr>
              <a:t> do </a:t>
            </a:r>
            <a:r>
              <a:rPr lang="en-US" sz="1200" b="1" i="1" dirty="0" err="1">
                <a:effectLst/>
                <a:latin typeface="Arial" panose="020B0604020202020204" pitchFamily="34" charset="0"/>
                <a:ea typeface="Times New Roman" panose="02020603050405020304" pitchFamily="18" charset="0"/>
                <a:cs typeface="Arial" panose="020B0604020202020204" pitchFamily="34" charset="0"/>
              </a:rPr>
              <a:t>resumo</a:t>
            </a:r>
            <a:r>
              <a:rPr lang="en-US" sz="1200" b="1" i="1" dirty="0">
                <a:effectLst/>
                <a:latin typeface="Arial" panose="020B0604020202020204" pitchFamily="34" charset="0"/>
                <a:ea typeface="Times New Roman" panose="02020603050405020304" pitchFamily="18" charset="0"/>
                <a:cs typeface="Arial" panose="020B0604020202020204" pitchFamily="34" charset="0"/>
              </a:rPr>
              <a:t>.</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effectLst/>
                <a:latin typeface="Arial" panose="020B0604020202020204" pitchFamily="34" charset="0"/>
                <a:ea typeface="Times New Roman" panose="02020603050405020304" pitchFamily="18" charset="0"/>
                <a:cs typeface="Arial" panose="020B0604020202020204" pitchFamily="34" charset="0"/>
              </a:rPr>
              <a:t>Pergunte</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se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há</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perguntas</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esclarecimentos</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necessários</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antes de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avançar</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u="none"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Responder </a:t>
            </a:r>
            <a:r>
              <a:rPr lang="en-US" sz="1200" b="1" i="0" u="sng" dirty="0" err="1">
                <a:effectLst/>
                <a:latin typeface="Arial" panose="020B0604020202020204" pitchFamily="34" charset="0"/>
                <a:ea typeface="Times New Roman" panose="02020603050405020304" pitchFamily="18" charset="0"/>
                <a:cs typeface="Arial" panose="020B0604020202020204" pitchFamily="34" charset="0"/>
              </a:rPr>
              <a:t>às</a:t>
            </a:r>
            <a:r>
              <a:rPr lang="en-US" sz="1200" b="1" i="0" u="sng"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perguntas</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e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esclarecer</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se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necessário</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a:t>
            </a:r>
            <a:endParaRPr lang="en-US" sz="1200" b="1" i="1" u="sng"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F5F56037-6788-433A-A7B1-BC071E3268D5}" type="slidenum">
              <a:rPr lang="en-US" altLang="en-US" smtClean="0"/>
              <a:t>26</a:t>
            </a:fld>
            <a:endParaRPr lang="en-US" altLang="en-US"/>
          </a:p>
        </p:txBody>
      </p:sp>
    </p:spTree>
    <p:extLst>
      <p:ext uri="{BB962C8B-B14F-4D97-AF65-F5344CB8AC3E}">
        <p14:creationId xmlns:p14="http://schemas.microsoft.com/office/powerpoint/2010/main" val="291057351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15000"/>
              </a:lnSpc>
              <a:spcBef>
                <a:spcPts val="0"/>
              </a:spcBef>
              <a:spcAft>
                <a:spcPts val="1200"/>
              </a:spcAft>
              <a:buClrTx/>
              <a:buSzTx/>
              <a:buFontTx/>
              <a:buNone/>
              <a:tabLst/>
              <a:defRPr/>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i="0" u="sng" dirty="0" err="1">
                <a:effectLst/>
                <a:latin typeface="Arial" panose="020B0604020202020204" pitchFamily="34" charset="0"/>
                <a:ea typeface="Times New Roman" panose="02020603050405020304" pitchFamily="18" charset="0"/>
                <a:cs typeface="Arial" panose="020B0604020202020204" pitchFamily="34" charset="0"/>
              </a:rPr>
              <a:t>Peça</a:t>
            </a:r>
            <a:r>
              <a:rPr lang="en-US" sz="1200" b="1" i="0" u="sng" dirty="0">
                <a:effectLst/>
                <a:latin typeface="Arial" panose="020B0604020202020204" pitchFamily="34" charset="0"/>
                <a:ea typeface="Times New Roman" panose="02020603050405020304" pitchFamily="18" charset="0"/>
                <a:cs typeface="Arial" panose="020B0604020202020204" pitchFamily="34" charset="0"/>
              </a:rPr>
              <a:t> a</a:t>
            </a:r>
            <a:r>
              <a:rPr lang="en-US" sz="1200" b="1" i="1" u="sng"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a:effectLst/>
                <a:latin typeface="Arial" panose="020B0604020202020204" pitchFamily="34" charset="0"/>
                <a:ea typeface="Times New Roman" panose="02020603050405020304" pitchFamily="18" charset="0"/>
                <a:cs typeface="Arial" panose="020B0604020202020204" pitchFamily="34" charset="0"/>
              </a:rPr>
              <a:t>um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voluntário</a:t>
            </a:r>
            <a:r>
              <a:rPr lang="en-US" sz="1200" b="0" i="0" dirty="0">
                <a:effectLst/>
                <a:latin typeface="Arial" panose="020B0604020202020204" pitchFamily="34" charset="0"/>
                <a:ea typeface="Times New Roman" panose="02020603050405020304" pitchFamily="18" charset="0"/>
                <a:cs typeface="Arial" panose="020B0604020202020204" pitchFamily="34" charset="0"/>
              </a:rPr>
              <a:t> que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leia</a:t>
            </a:r>
            <a:r>
              <a:rPr lang="en-US" sz="1200" b="0" i="0"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b="0" i="0"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objectivos</a:t>
            </a:r>
            <a:r>
              <a:rPr lang="en-US" sz="1200" b="0" i="0"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b="0" i="0"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voz</a:t>
            </a:r>
            <a:r>
              <a:rPr lang="en-US" sz="1200" b="0" i="0"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dirty="0" err="1">
                <a:effectLst/>
                <a:latin typeface="Arial" panose="020B0604020202020204" pitchFamily="34" charset="0"/>
                <a:ea typeface="Times New Roman" panose="02020603050405020304" pitchFamily="18" charset="0"/>
                <a:cs typeface="Arial" panose="020B0604020202020204" pitchFamily="34" charset="0"/>
              </a:rPr>
              <a:t>alta</a:t>
            </a:r>
            <a:r>
              <a:rPr lang="en-US" sz="1200" b="0" i="1" dirty="0" err="1">
                <a:effectLst/>
                <a:latin typeface="Arial" panose="020B0604020202020204" pitchFamily="34" charset="0"/>
                <a:ea typeface="Times New Roman" panose="02020603050405020304" pitchFamily="18" charset="0"/>
                <a:cs typeface="Arial" panose="020B0604020202020204" pitchFamily="34" charset="0"/>
              </a:rPr>
              <a:t>.</a:t>
            </a:r>
            <a:endParaRPr lang="en-US" sz="1200" b="0" i="1" dirty="0">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err="1">
                <a:effectLst/>
                <a:latin typeface="Arial" panose="020B0604020202020204" pitchFamily="34" charset="0"/>
                <a:ea typeface="Times New Roman" panose="02020603050405020304" pitchFamily="18" charset="0"/>
                <a:cs typeface="Arial" panose="020B0604020202020204" pitchFamily="34" charset="0"/>
              </a:rPr>
              <a:t>Pergunte</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se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há</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perguntas</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esclarecimentos</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necessários</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antes de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avançar</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u="none"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Responder</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às</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perguntas</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e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ou</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esclarecer</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se </a:t>
            </a:r>
            <a:r>
              <a:rPr lang="en-US" sz="1200" b="0" i="0" u="none" dirty="0" err="1">
                <a:effectLst/>
                <a:latin typeface="Arial" panose="020B0604020202020204" pitchFamily="34" charset="0"/>
                <a:ea typeface="Times New Roman" panose="02020603050405020304" pitchFamily="18" charset="0"/>
                <a:cs typeface="Arial" panose="020B0604020202020204" pitchFamily="34" charset="0"/>
              </a:rPr>
              <a:t>necessário</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a:t>
            </a:r>
            <a:endParaRPr lang="en-US" sz="1200" b="1" i="1" u="sng"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10"/>
          </p:nvPr>
        </p:nvSpPr>
        <p:spPr/>
        <p:txBody>
          <a:bodyPr/>
          <a:lstStyle/>
          <a:p>
            <a:pPr>
              <a:defRPr/>
            </a:pPr>
            <a:fld id="{F5F56037-6788-433A-A7B1-BC071E3268D5}" type="slidenum">
              <a:rPr lang="en-US" altLang="en-US" smtClean="0"/>
              <a:t>27</a:t>
            </a:fld>
            <a:endParaRPr lang="en-US" altLang="en-US"/>
          </a:p>
        </p:txBody>
      </p:sp>
    </p:spTree>
    <p:extLst>
      <p:ext uri="{BB962C8B-B14F-4D97-AF65-F5344CB8AC3E}">
        <p14:creationId xmlns:p14="http://schemas.microsoft.com/office/powerpoint/2010/main" val="8901320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Notas do instrutor:</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kumimoji="0" lang="en-US" sz="1200" b="1" i="1" u="none" strike="noStrike" kern="1200" cap="none" spc="0" normalizeH="0" baseline="0" noProof="0">
                <a:ln>
                  <a:noFill/>
                </a:ln>
                <a:solidFill>
                  <a:srgbClr val="000000"/>
                </a:solidFill>
                <a:effectLst/>
                <a:uLnTx/>
                <a:uFillTx/>
                <a:latin typeface="Arial" panose="020B0604020202020204" pitchFamily="34" charset="0"/>
                <a:ea typeface="+mn-ea"/>
                <a:cs typeface="Arial" panose="020B0604020202020204" pitchFamily="34" charset="0"/>
              </a:rPr>
              <a:t>Estes ícones destinam-se a servir de sinais para o ajudar a navegar no conteúdo e a saber o que o espera.</a:t>
            </a:r>
          </a:p>
          <a:p>
            <a:endParaRPr lang="en-US"/>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3</a:t>
            </a:fld>
            <a:endParaRPr lang="en-US" altLang="en-US"/>
          </a:p>
        </p:txBody>
      </p:sp>
    </p:spTree>
    <p:extLst>
      <p:ext uri="{BB962C8B-B14F-4D97-AF65-F5344CB8AC3E}">
        <p14:creationId xmlns:p14="http://schemas.microsoft.com/office/powerpoint/2010/main" val="30442696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Arial"/>
                <a:cs typeface="Arial"/>
              </a:rPr>
              <a:t>Notas do instrutor:</a:t>
            </a:r>
          </a:p>
          <a:p>
            <a:endParaRPr lang="en-US"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b="1" u="sng" dirty="0">
                <a:latin typeface="Arial"/>
                <a:cs typeface="Arial"/>
              </a:rPr>
              <a:t>Leia</a:t>
            </a:r>
            <a:r>
              <a:rPr lang="en-US" b="1" u="none" dirty="0">
                <a:latin typeface="Arial"/>
                <a:cs typeface="Arial"/>
              </a:rPr>
              <a:t> </a:t>
            </a:r>
            <a:r>
              <a:rPr lang="en-US" dirty="0">
                <a:latin typeface="Arial"/>
                <a:cs typeface="Arial"/>
              </a:rPr>
              <a:t>a pergunta do diapositivo e peça a um ou dois voluntários para darem uma resposta.  </a:t>
            </a:r>
          </a:p>
          <a:p>
            <a:pPr marL="171450" indent="-171450">
              <a:buFont typeface="Wingdings" panose="05000000000000000000" pitchFamily="2" charset="2"/>
              <a:buChar char="§"/>
            </a:pPr>
            <a:endParaRPr lang="en-US"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b="1" u="sng" dirty="0">
                <a:latin typeface="Arial"/>
                <a:cs typeface="Arial"/>
              </a:rPr>
              <a:t>Confirmar</a:t>
            </a:r>
            <a:r>
              <a:rPr lang="en-US" b="1" u="none" dirty="0">
                <a:latin typeface="Arial"/>
                <a:cs typeface="Arial"/>
              </a:rPr>
              <a:t> </a:t>
            </a:r>
            <a:r>
              <a:rPr lang="en-US" dirty="0">
                <a:latin typeface="Arial"/>
                <a:cs typeface="Arial"/>
              </a:rPr>
              <a:t>as respostas. </a:t>
            </a:r>
            <a:r>
              <a:rPr lang="en-US" b="1" dirty="0">
                <a:latin typeface="Arial"/>
                <a:cs typeface="Arial"/>
              </a:rPr>
              <a:t>&lt;CLICAR&gt; </a:t>
            </a:r>
            <a:r>
              <a:rPr lang="en-US" dirty="0">
                <a:latin typeface="Arial"/>
                <a:cs typeface="Arial"/>
              </a:rPr>
              <a:t>para avançar para o diapositivo seguinte para obter a resposta.</a:t>
            </a: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4</a:t>
            </a:fld>
            <a:endParaRPr lang="en-US" altLang="en-US"/>
          </a:p>
        </p:txBody>
      </p:sp>
    </p:spTree>
    <p:extLst>
      <p:ext uri="{BB962C8B-B14F-4D97-AF65-F5344CB8AC3E}">
        <p14:creationId xmlns:p14="http://schemas.microsoft.com/office/powerpoint/2010/main" val="41397841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err="1">
                <a:latin typeface="Arial" panose="020B0604020202020204" pitchFamily="34" charset="0"/>
                <a:cs typeface="Arial" panose="020B0604020202020204" pitchFamily="34" charset="0"/>
              </a:rPr>
              <a:t>Notas</a:t>
            </a:r>
            <a:r>
              <a:rPr lang="en-US" b="1" dirty="0">
                <a:latin typeface="Arial" panose="020B0604020202020204" pitchFamily="34" charset="0"/>
                <a:cs typeface="Arial" panose="020B0604020202020204" pitchFamily="34" charset="0"/>
              </a:rPr>
              <a:t> do </a:t>
            </a:r>
            <a:r>
              <a:rPr lang="en-US" b="1" dirty="0" err="1">
                <a:latin typeface="Arial" panose="020B0604020202020204" pitchFamily="34" charset="0"/>
                <a:cs typeface="Arial" panose="020B0604020202020204" pitchFamily="34" charset="0"/>
              </a:rPr>
              <a:t>instrutor</a:t>
            </a:r>
            <a:r>
              <a:rPr lang="en-US" b="1" dirty="0">
                <a:latin typeface="Arial" panose="020B0604020202020204" pitchFamily="34" charset="0"/>
                <a:cs typeface="Arial" panose="020B0604020202020204" pitchFamily="34" charset="0"/>
              </a:rPr>
              <a:t>:</a:t>
            </a:r>
          </a:p>
          <a:p>
            <a:endParaRPr lang="en-US" dirty="0">
              <a:latin typeface="Arial" panose="020B0604020202020204" pitchFamily="34" charset="0"/>
              <a:cs typeface="Arial" panose="020B0604020202020204" pitchFamily="34" charset="0"/>
            </a:endParaRPr>
          </a:p>
          <a:p>
            <a:pPr marL="171450" indent="-171450">
              <a:buFont typeface="Wingdings" panose="05000000000000000000" pitchFamily="2" charset="2"/>
              <a:buChar char="§"/>
            </a:pPr>
            <a:r>
              <a:rPr lang="en-US" b="1" u="sng" dirty="0" err="1">
                <a:latin typeface="Arial"/>
                <a:cs typeface="Arial"/>
              </a:rPr>
              <a:t>Comentário</a:t>
            </a:r>
            <a:r>
              <a:rPr lang="en-US" b="1" u="sng" dirty="0">
                <a:latin typeface="Arial"/>
                <a:cs typeface="Arial"/>
              </a:rPr>
              <a:t>:</a:t>
            </a:r>
            <a:r>
              <a:rPr lang="en-US" b="1" u="none" dirty="0">
                <a:latin typeface="Arial"/>
                <a:cs typeface="Arial"/>
              </a:rPr>
              <a:t> </a:t>
            </a:r>
            <a:r>
              <a:rPr lang="en-US" dirty="0">
                <a:latin typeface="Arial"/>
                <a:cs typeface="Arial"/>
              </a:rPr>
              <a:t>O </a:t>
            </a:r>
            <a:r>
              <a:rPr lang="en-US" dirty="0" err="1">
                <a:latin typeface="Arial"/>
                <a:cs typeface="Arial"/>
              </a:rPr>
              <a:t>acompanhamento</a:t>
            </a:r>
            <a:r>
              <a:rPr lang="en-US" dirty="0">
                <a:latin typeface="Arial"/>
                <a:cs typeface="Arial"/>
              </a:rPr>
              <a:t> e a </a:t>
            </a:r>
            <a:r>
              <a:rPr lang="en-US" dirty="0" err="1">
                <a:latin typeface="Arial"/>
                <a:cs typeface="Arial"/>
              </a:rPr>
              <a:t>avaliação</a:t>
            </a:r>
            <a:r>
              <a:rPr lang="en-US" dirty="0">
                <a:latin typeface="Arial"/>
                <a:cs typeface="Arial"/>
              </a:rPr>
              <a:t> de um </a:t>
            </a:r>
            <a:r>
              <a:rPr lang="en-US" dirty="0" err="1">
                <a:latin typeface="Arial"/>
                <a:cs typeface="Arial"/>
              </a:rPr>
              <a:t>sistema</a:t>
            </a:r>
            <a:r>
              <a:rPr lang="en-US" dirty="0">
                <a:latin typeface="Arial"/>
                <a:cs typeface="Arial"/>
              </a:rPr>
              <a:t> de </a:t>
            </a:r>
            <a:r>
              <a:rPr lang="en-US" dirty="0" err="1">
                <a:latin typeface="Arial"/>
                <a:cs typeface="Arial"/>
              </a:rPr>
              <a:t>vigilância</a:t>
            </a:r>
            <a:r>
              <a:rPr lang="en-US" dirty="0">
                <a:latin typeface="Arial"/>
                <a:cs typeface="Arial"/>
              </a:rPr>
              <a:t> </a:t>
            </a:r>
            <a:r>
              <a:rPr lang="en-US" dirty="0" err="1">
                <a:latin typeface="Arial"/>
                <a:cs typeface="Arial"/>
              </a:rPr>
              <a:t>fornecem</a:t>
            </a:r>
            <a:r>
              <a:rPr lang="en-US" dirty="0">
                <a:latin typeface="Arial"/>
                <a:cs typeface="Arial"/>
              </a:rPr>
              <a:t> </a:t>
            </a:r>
            <a:r>
              <a:rPr lang="en-US" dirty="0" err="1">
                <a:latin typeface="Arial"/>
                <a:cs typeface="Arial"/>
              </a:rPr>
              <a:t>informações</a:t>
            </a:r>
            <a:r>
              <a:rPr lang="en-US" dirty="0">
                <a:latin typeface="Arial"/>
                <a:cs typeface="Arial"/>
              </a:rPr>
              <a:t> </a:t>
            </a:r>
            <a:r>
              <a:rPr lang="en-US" dirty="0" err="1">
                <a:latin typeface="Arial"/>
                <a:cs typeface="Arial"/>
              </a:rPr>
              <a:t>sobre</a:t>
            </a:r>
            <a:r>
              <a:rPr lang="en-US" dirty="0">
                <a:latin typeface="Arial"/>
                <a:cs typeface="Arial"/>
              </a:rPr>
              <a:t> a </a:t>
            </a:r>
            <a:r>
              <a:rPr lang="en-US" dirty="0" err="1">
                <a:latin typeface="Arial"/>
                <a:cs typeface="Arial"/>
              </a:rPr>
              <a:t>qualidade</a:t>
            </a:r>
            <a:r>
              <a:rPr lang="en-US" dirty="0">
                <a:latin typeface="Arial"/>
                <a:cs typeface="Arial"/>
              </a:rPr>
              <a:t> dos dados </a:t>
            </a:r>
            <a:r>
              <a:rPr lang="en-US" dirty="0" err="1">
                <a:latin typeface="Arial"/>
                <a:cs typeface="Arial"/>
              </a:rPr>
              <a:t>provenientes</a:t>
            </a:r>
            <a:r>
              <a:rPr lang="en-US" dirty="0">
                <a:latin typeface="Arial"/>
                <a:cs typeface="Arial"/>
              </a:rPr>
              <a:t> do </a:t>
            </a:r>
            <a:r>
              <a:rPr lang="en-US" dirty="0" err="1">
                <a:latin typeface="Arial"/>
                <a:cs typeface="Arial"/>
              </a:rPr>
              <a:t>sistema</a:t>
            </a:r>
            <a:r>
              <a:rPr lang="en-US" dirty="0">
                <a:latin typeface="Arial"/>
                <a:cs typeface="Arial"/>
              </a:rPr>
              <a:t> de </a:t>
            </a:r>
            <a:r>
              <a:rPr lang="en-US" dirty="0" err="1">
                <a:latin typeface="Arial"/>
                <a:cs typeface="Arial"/>
              </a:rPr>
              <a:t>vigilância</a:t>
            </a:r>
            <a:r>
              <a:rPr lang="en-US" dirty="0">
                <a:latin typeface="Arial"/>
                <a:cs typeface="Arial"/>
              </a:rPr>
              <a:t>, o </a:t>
            </a:r>
            <a:r>
              <a:rPr lang="en-US" dirty="0" err="1">
                <a:latin typeface="Arial"/>
                <a:cs typeface="Arial"/>
              </a:rPr>
              <a:t>desempenho</a:t>
            </a:r>
            <a:r>
              <a:rPr lang="en-US" dirty="0">
                <a:latin typeface="Arial"/>
                <a:cs typeface="Arial"/>
              </a:rPr>
              <a:t> do </a:t>
            </a:r>
            <a:r>
              <a:rPr lang="en-US" dirty="0" err="1">
                <a:latin typeface="Arial"/>
                <a:cs typeface="Arial"/>
              </a:rPr>
              <a:t>sistema</a:t>
            </a:r>
            <a:r>
              <a:rPr lang="en-US" dirty="0">
                <a:latin typeface="Arial"/>
                <a:cs typeface="Arial"/>
              </a:rPr>
              <a:t> e se as </a:t>
            </a:r>
            <a:r>
              <a:rPr lang="en-US" dirty="0" err="1">
                <a:latin typeface="Arial"/>
                <a:cs typeface="Arial"/>
              </a:rPr>
              <a:t>metas</a:t>
            </a:r>
            <a:r>
              <a:rPr lang="en-US" dirty="0">
                <a:latin typeface="Arial"/>
                <a:cs typeface="Arial"/>
              </a:rPr>
              <a:t> </a:t>
            </a:r>
            <a:r>
              <a:rPr lang="en-US" dirty="0" err="1">
                <a:latin typeface="Arial"/>
                <a:cs typeface="Arial"/>
              </a:rPr>
              <a:t>ou</a:t>
            </a:r>
            <a:r>
              <a:rPr lang="en-US" dirty="0">
                <a:latin typeface="Arial"/>
                <a:cs typeface="Arial"/>
              </a:rPr>
              <a:t> </a:t>
            </a:r>
            <a:r>
              <a:rPr lang="en-US" dirty="0" err="1">
                <a:latin typeface="Arial"/>
                <a:cs typeface="Arial"/>
              </a:rPr>
              <a:t>objectivos</a:t>
            </a:r>
            <a:r>
              <a:rPr lang="en-US" dirty="0">
                <a:latin typeface="Arial"/>
                <a:cs typeface="Arial"/>
              </a:rPr>
              <a:t> do </a:t>
            </a:r>
            <a:r>
              <a:rPr lang="en-US" dirty="0" err="1">
                <a:latin typeface="Arial"/>
                <a:cs typeface="Arial"/>
              </a:rPr>
              <a:t>sistema</a:t>
            </a:r>
            <a:r>
              <a:rPr lang="en-US" dirty="0">
                <a:latin typeface="Arial"/>
                <a:cs typeface="Arial"/>
              </a:rPr>
              <a:t> de </a:t>
            </a:r>
            <a:r>
              <a:rPr lang="en-US" dirty="0" err="1">
                <a:latin typeface="Arial"/>
                <a:cs typeface="Arial"/>
              </a:rPr>
              <a:t>vigilância</a:t>
            </a:r>
            <a:r>
              <a:rPr lang="en-US" dirty="0">
                <a:latin typeface="Arial"/>
                <a:cs typeface="Arial"/>
              </a:rPr>
              <a:t> </a:t>
            </a:r>
            <a:r>
              <a:rPr lang="en-US" dirty="0" err="1">
                <a:latin typeface="Arial"/>
                <a:cs typeface="Arial"/>
              </a:rPr>
              <a:t>estão</a:t>
            </a:r>
            <a:r>
              <a:rPr lang="en-US" dirty="0">
                <a:latin typeface="Arial"/>
                <a:cs typeface="Arial"/>
              </a:rPr>
              <a:t> a ser </a:t>
            </a:r>
            <a:r>
              <a:rPr lang="en-US" dirty="0" err="1">
                <a:latin typeface="Arial"/>
                <a:cs typeface="Arial"/>
              </a:rPr>
              <a:t>atingidos</a:t>
            </a:r>
            <a:r>
              <a:rPr lang="en-US" dirty="0">
                <a:latin typeface="Arial"/>
                <a:cs typeface="Arial"/>
              </a:rPr>
              <a:t>. </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5</a:t>
            </a:fld>
            <a:endParaRPr lang="en-US" altLang="en-US"/>
          </a:p>
        </p:txBody>
      </p:sp>
    </p:spTree>
    <p:extLst>
      <p:ext uri="{BB962C8B-B14F-4D97-AF65-F5344CB8AC3E}">
        <p14:creationId xmlns:p14="http://schemas.microsoft.com/office/powerpoint/2010/main" val="35083606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Arial" panose="020B0604020202020204" pitchFamily="34" charset="0"/>
                <a:cs typeface="Arial" panose="020B0604020202020204" pitchFamily="34" charset="0"/>
              </a:rPr>
              <a:t>Notas do instrutor:</a:t>
            </a:r>
          </a:p>
          <a:p>
            <a:endParaRPr lang="en-US" b="1" dirty="0">
              <a:latin typeface="Calibri"/>
              <a:cs typeface="Calibri"/>
            </a:endParaRPr>
          </a:p>
          <a:p>
            <a:pPr marL="171450" indent="-171450">
              <a:buFont typeface="Wingdings" panose="05000000000000000000" pitchFamily="2" charset="2"/>
              <a:buChar char="§"/>
            </a:pPr>
            <a:r>
              <a:rPr lang="en-US" b="1" u="sng" dirty="0">
                <a:latin typeface="Arial"/>
                <a:cs typeface="Arial"/>
              </a:rPr>
              <a:t>Dizer:</a:t>
            </a:r>
            <a:r>
              <a:rPr lang="en-US" b="1" u="none" dirty="0">
                <a:latin typeface="Arial"/>
                <a:cs typeface="Arial"/>
              </a:rPr>
              <a:t> </a:t>
            </a:r>
            <a:r>
              <a:rPr lang="en-US" dirty="0">
                <a:latin typeface="Arial"/>
                <a:cs typeface="Arial"/>
              </a:rPr>
              <a:t>A vigilância da saúde pública fornece os dados que são utilizados para todas as decisões em matéria de saúde pública. Sem vigilância, há muito pouco que possamos saber ou fazer. Os dados de vigilância são utilizados para identificar surtos, monitorizar intervenções, afetar recursos (como tempo ou pessoal) e elaborar políticas de saúde pública.  Uma vez que os dados de vigilância são a base de todas as actividades de saúde pública, os dados de vigilância têm de ser de boa qualidade; são investidos muito tempo e recursos nos sistemas de vigilância. Se os dados forem de má qualidade, estes esforços são desperdiçados.  A utilização regular, a revisão e a crítica dos dados dos sistemas de vigilância podem ajudar-nos a compreender eventuais limitações e nuances. Além disso, a </a:t>
            </a:r>
            <a:r>
              <a:rPr lang="en-US" dirty="0" err="1">
                <a:latin typeface="Arial"/>
                <a:cs typeface="Arial"/>
              </a:rPr>
              <a:t>avaliação</a:t>
            </a:r>
            <a:r>
              <a:rPr lang="en-US" dirty="0">
                <a:latin typeface="Arial"/>
                <a:cs typeface="Arial"/>
              </a:rPr>
              <a:t> periódica dos sistemas de vigilância pode ajudar-nos a medir até que ponto o sistema está a cumprir os objectivos pretendidos. </a:t>
            </a:r>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a:t>6</a:t>
            </a:fld>
            <a:endParaRPr lang="en-US" altLang="en-US"/>
          </a:p>
        </p:txBody>
      </p:sp>
    </p:spTree>
    <p:extLst>
      <p:ext uri="{BB962C8B-B14F-4D97-AF65-F5344CB8AC3E}">
        <p14:creationId xmlns:p14="http://schemas.microsoft.com/office/powerpoint/2010/main" val="36066210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b="1" u="sng" dirty="0" err="1">
                <a:latin typeface="Arial" panose="020B0604020202020204" pitchFamily="34" charset="0"/>
                <a:cs typeface="Arial" panose="020B0604020202020204" pitchFamily="34" charset="0"/>
              </a:rPr>
              <a:t>Dizer</a:t>
            </a:r>
            <a:r>
              <a:rPr lang="en-US" b="1" u="sng" dirty="0">
                <a:latin typeface="Arial" panose="020B0604020202020204" pitchFamily="34" charset="0"/>
                <a:cs typeface="Arial" panose="020B0604020202020204" pitchFamily="34" charset="0"/>
              </a:rPr>
              <a:t>:</a:t>
            </a:r>
            <a:r>
              <a:rPr lang="en-US"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Uma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adequada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aborda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todos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passos</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ciclo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Como </a:t>
            </a:r>
            <a:r>
              <a:rPr lang="en-US" sz="1200" dirty="0" err="1">
                <a:effectLst/>
                <a:latin typeface="Arial" panose="020B0604020202020204" pitchFamily="34" charset="0"/>
                <a:ea typeface="Times New Roman" panose="02020603050405020304" pitchFamily="18" charset="0"/>
                <a:cs typeface="Arial" panose="020B0604020202020204" pitchFamily="34" charset="0"/>
              </a:rPr>
              <a:t>verá</a:t>
            </a:r>
            <a:r>
              <a:rPr lang="en-US" sz="1200" dirty="0">
                <a:effectLst/>
                <a:latin typeface="Arial" panose="020B0604020202020204" pitchFamily="34" charset="0"/>
                <a:ea typeface="Times New Roman" panose="02020603050405020304" pitchFamily="18" charset="0"/>
                <a:cs typeface="Arial" panose="020B0604020202020204" pitchFamily="34" charset="0"/>
              </a:rPr>
              <a:t>, no FETP-Frontline, </a:t>
            </a:r>
            <a:r>
              <a:rPr lang="en-US" sz="1200" dirty="0" err="1">
                <a:effectLst/>
                <a:latin typeface="Arial" panose="020B0604020202020204" pitchFamily="34" charset="0"/>
                <a:ea typeface="Times New Roman" panose="02020603050405020304" pitchFamily="18" charset="0"/>
                <a:cs typeface="Arial" panose="020B0604020202020204" pitchFamily="34" charset="0"/>
              </a:rPr>
              <a:t>tendemos</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centrar</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no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passo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recolha</a:t>
            </a:r>
            <a:r>
              <a:rPr lang="en-US" sz="1200" dirty="0">
                <a:effectLst/>
                <a:latin typeface="Arial" panose="020B0604020202020204" pitchFamily="34" charset="0"/>
                <a:ea typeface="Times New Roman" panose="02020603050405020304" pitchFamily="18" charset="0"/>
                <a:cs typeface="Arial" panose="020B0604020202020204" pitchFamily="34" charset="0"/>
              </a:rPr>
              <a:t> de dados, mas a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nível</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mais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amplo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todos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passos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devem</a:t>
            </a:r>
            <a:r>
              <a:rPr lang="en-US" sz="1200" dirty="0">
                <a:effectLst/>
                <a:latin typeface="Arial" panose="020B0604020202020204" pitchFamily="34" charset="0"/>
                <a:ea typeface="Times New Roman" panose="02020603050405020304" pitchFamily="18" charset="0"/>
                <a:cs typeface="Arial" panose="020B0604020202020204" pitchFamily="34" charset="0"/>
              </a:rPr>
              <a:t> ser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incluídos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EB32458-B0FD-4E0D-A69A-149897CA0B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095570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err="1">
                <a:effectLst/>
                <a:latin typeface="Arial" panose="020B0604020202020204" pitchFamily="34" charset="0"/>
                <a:cs typeface="Arial" panose="020B0604020202020204" pitchFamily="34" charset="0"/>
              </a:rPr>
              <a:t>Notas</a:t>
            </a:r>
            <a:r>
              <a:rPr lang="en-US" sz="1200" b="1" dirty="0">
                <a:effectLst/>
                <a:latin typeface="Arial" panose="020B0604020202020204" pitchFamily="34" charset="0"/>
                <a:cs typeface="Arial" panose="020B0604020202020204" pitchFamily="34" charset="0"/>
              </a:rPr>
              <a:t> do </a:t>
            </a:r>
            <a:r>
              <a:rPr lang="en-US" sz="1200" b="1" dirty="0" err="1">
                <a:effectLst/>
                <a:latin typeface="Arial" panose="020B0604020202020204" pitchFamily="34" charset="0"/>
                <a:cs typeface="Arial" panose="020B0604020202020204" pitchFamily="34" charset="0"/>
              </a:rPr>
              <a:t>instrutor</a:t>
            </a:r>
            <a:r>
              <a:rPr lang="en-US" sz="1200" b="1" dirty="0">
                <a:effectLst/>
                <a:latin typeface="Arial" panose="020B0604020202020204" pitchFamily="34" charset="0"/>
                <a:cs typeface="Arial" panose="020B0604020202020204" pitchFamily="34" charset="0"/>
              </a:rPr>
              <a:t>:</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dirty="0">
                <a:effectLst/>
                <a:latin typeface="Arial" panose="020B0604020202020204" pitchFamily="34" charset="0"/>
                <a:ea typeface="Times New Roman" panose="02020603050405020304" pitchFamily="18" charset="0"/>
                <a:cs typeface="Arial" panose="020B0604020202020204" pitchFamily="34" charset="0"/>
              </a:rPr>
              <a:t> Vamos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rever</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definições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avaliação</a:t>
            </a:r>
            <a:r>
              <a:rPr lang="en-US" sz="1200" dirty="0">
                <a:effectLst/>
                <a:latin typeface="Arial" panose="020B0604020202020204" pitchFamily="34" charset="0"/>
                <a:ea typeface="Times New Roman" panose="02020603050405020304" pitchFamily="18" charset="0"/>
                <a:cs typeface="Arial" panose="020B0604020202020204" pitchFamily="34" charset="0"/>
              </a:rPr>
              <a:t> no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contexto</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doenças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Perguntar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Qual é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definição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controlo</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dirty="0">
                <a:effectLst/>
                <a:latin typeface="Arial" panose="020B0604020202020204" pitchFamily="34" charset="0"/>
                <a:ea typeface="Times New Roman" panose="02020603050405020304" pitchFamily="18" charset="0"/>
                <a:cs typeface="Arial" panose="020B0604020202020204" pitchFamily="34" charset="0"/>
              </a:rPr>
              <a:t>(s)</a:t>
            </a:r>
            <a:r>
              <a:rPr lang="en-US" sz="1200" b="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a:t>
            </a:r>
            <a:r>
              <a:rPr lang="en-US" sz="1200" b="0" dirty="0">
                <a:effectLst/>
                <a:latin typeface="Arial" panose="020B0604020202020204" pitchFamily="34" charset="0"/>
                <a:ea typeface="Times New Roman" panose="02020603050405020304" pitchFamily="18" charset="0"/>
                <a:cs typeface="Arial" panose="020B0604020202020204" pitchFamily="34" charset="0"/>
              </a:rPr>
              <a:t>Monitorização" </a:t>
            </a:r>
            <a:r>
              <a:rPr lang="en-US" sz="1200" dirty="0">
                <a:effectLst/>
                <a:latin typeface="Arial" panose="020B0604020202020204" pitchFamily="34" charset="0"/>
                <a:ea typeface="Times New Roman" panose="02020603050405020304" pitchFamily="18" charset="0"/>
                <a:cs typeface="Arial" panose="020B0604020202020204" pitchFamily="34" charset="0"/>
              </a:rPr>
              <a:t>é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revisão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sistemática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u="sng" dirty="0" err="1">
                <a:effectLst/>
                <a:latin typeface="Arial" panose="020B0604020202020204" pitchFamily="34" charset="0"/>
                <a:ea typeface="Times New Roman" panose="02020603050405020304" pitchFamily="18" charset="0"/>
                <a:cs typeface="Arial" panose="020B0604020202020204" pitchFamily="34" charset="0"/>
              </a:rPr>
              <a:t>contínua</a:t>
            </a:r>
            <a:r>
              <a:rPr lang="en-US" sz="1200" u="sng"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das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etapas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principais</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processo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Utiliza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medidas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padrão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como</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atualidade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exaustividade</a:t>
            </a:r>
            <a:r>
              <a:rPr lang="en-US" sz="1200" dirty="0">
                <a:effectLst/>
                <a:latin typeface="Arial" panose="020B0604020202020204" pitchFamily="34" charset="0"/>
                <a:ea typeface="Times New Roman" panose="02020603050405020304" pitchFamily="18" charset="0"/>
                <a:cs typeface="Arial" panose="020B0604020202020204" pitchFamily="34" charset="0"/>
              </a:rPr>
              <a:t>,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verificar</a:t>
            </a:r>
            <a:r>
              <a:rPr lang="en-US" sz="1200" dirty="0">
                <a:effectLst/>
                <a:latin typeface="Arial" panose="020B0604020202020204" pitchFamily="34" charset="0"/>
                <a:ea typeface="Times New Roman" panose="02020603050405020304" pitchFamily="18" charset="0"/>
                <a:cs typeface="Arial" panose="020B0604020202020204" pitchFamily="34" charset="0"/>
              </a:rPr>
              <a:t> se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etapas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principais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estão</a:t>
            </a:r>
            <a:r>
              <a:rPr lang="en-US" sz="1200" dirty="0">
                <a:effectLst/>
                <a:latin typeface="Arial" panose="020B0604020202020204" pitchFamily="34" charset="0"/>
                <a:ea typeface="Times New Roman" panose="02020603050405020304" pitchFamily="18" charset="0"/>
                <a:cs typeface="Arial" panose="020B0604020202020204" pitchFamily="34" charset="0"/>
              </a:rPr>
              <a:t> a ser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realizadas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corretamente</a:t>
            </a:r>
            <a:r>
              <a:rPr lang="en-US" sz="1200" dirty="0">
                <a:effectLst/>
                <a:latin typeface="Arial" panose="020B0604020202020204" pitchFamily="34" charset="0"/>
                <a:ea typeface="Times New Roman" panose="02020603050405020304" pitchFamily="18" charset="0"/>
                <a:cs typeface="Arial" panose="020B0604020202020204" pitchFamily="34" charset="0"/>
              </a:rPr>
              <a:t> e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identificar</a:t>
            </a:r>
            <a:r>
              <a:rPr lang="en-US" sz="1200" dirty="0">
                <a:effectLst/>
                <a:latin typeface="Arial" panose="020B0604020202020204" pitchFamily="34" charset="0"/>
                <a:ea typeface="Times New Roman" panose="02020603050405020304" pitchFamily="18" charset="0"/>
                <a:cs typeface="Arial" panose="020B0604020202020204" pitchFamily="34" charset="0"/>
              </a:rPr>
              <a:t> 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deficiências</a:t>
            </a:r>
            <a:r>
              <a:rPr lang="en-US" sz="1200" dirty="0">
                <a:effectLst/>
                <a:latin typeface="Arial" panose="020B0604020202020204" pitchFamily="34" charset="0"/>
                <a:ea typeface="Times New Roman" panose="02020603050405020304" pitchFamily="18" charset="0"/>
                <a:cs typeface="Arial" panose="020B0604020202020204" pitchFamily="34" charset="0"/>
              </a:rPr>
              <a:t> que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devem</a:t>
            </a:r>
            <a:r>
              <a:rPr lang="en-US" sz="1200" dirty="0">
                <a:effectLst/>
                <a:latin typeface="Arial" panose="020B0604020202020204" pitchFamily="34" charset="0"/>
                <a:ea typeface="Times New Roman" panose="02020603050405020304" pitchFamily="18" charset="0"/>
                <a:cs typeface="Arial" panose="020B0604020202020204" pitchFamily="34" charset="0"/>
              </a:rPr>
              <a:t> ser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resolvidas</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nível</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distrital</a:t>
            </a:r>
            <a:r>
              <a:rPr lang="en-US" sz="1200" dirty="0">
                <a:effectLst/>
                <a:latin typeface="Arial" panose="020B0604020202020204" pitchFamily="34" charset="0"/>
                <a:ea typeface="Times New Roman" panose="02020603050405020304" pitchFamily="18" charset="0"/>
                <a:cs typeface="Arial" panose="020B0604020202020204" pitchFamily="34" charset="0"/>
              </a:rPr>
              <a:t>,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centra-se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normalmente</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nos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indicadores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qualidade</a:t>
            </a:r>
            <a:r>
              <a:rPr lang="en-US" sz="1200" dirty="0">
                <a:effectLst/>
                <a:latin typeface="Arial" panose="020B0604020202020204" pitchFamily="34" charset="0"/>
                <a:ea typeface="Times New Roman" panose="02020603050405020304" pitchFamily="18" charset="0"/>
                <a:cs typeface="Arial" panose="020B0604020202020204" pitchFamily="34" charset="0"/>
              </a:rPr>
              <a:t> dos dados para </a:t>
            </a:r>
            <a:r>
              <a:rPr lang="en-US" sz="1200" dirty="0" err="1">
                <a:effectLst/>
                <a:latin typeface="Arial" panose="020B0604020202020204" pitchFamily="34" charset="0"/>
                <a:ea typeface="Times New Roman" panose="02020603050405020304" pitchFamily="18" charset="0"/>
                <a:cs typeface="Arial" panose="020B0604020202020204" pitchFamily="34" charset="0"/>
              </a:rPr>
              <a:t>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relatórios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semanais</a:t>
            </a:r>
            <a:r>
              <a:rPr lang="en-US" sz="1200" dirty="0">
                <a:effectLst/>
                <a:latin typeface="Arial" panose="020B0604020202020204" pitchFamily="34" charset="0"/>
                <a:ea typeface="Times New Roman" panose="02020603050405020304" pitchFamily="18" charset="0"/>
                <a:cs typeface="Arial" panose="020B0604020202020204" pitchFamily="34" charset="0"/>
              </a:rPr>
              <a:t> e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mensais</a:t>
            </a:r>
            <a:r>
              <a:rPr lang="en-US" sz="1200" dirty="0">
                <a:effectLst/>
                <a:latin typeface="Arial" panose="020B0604020202020204" pitchFamily="34" charset="0"/>
                <a:ea typeface="Times New Roman" panose="02020603050405020304" pitchFamily="18" charset="0"/>
                <a:cs typeface="Arial" panose="020B0604020202020204" pitchFamily="34" charset="0"/>
              </a:rPr>
              <a:t> dos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sistemas</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171450" marR="0" indent="-171450">
              <a:lnSpc>
                <a:spcPct val="115000"/>
              </a:lnSpc>
              <a:spcBef>
                <a:spcPts val="0"/>
              </a:spcBef>
              <a:spcAft>
                <a:spcPts val="1200"/>
              </a:spcAft>
              <a:buFont typeface="Wingdings" panose="05000000000000000000" pitchFamily="2" charset="2"/>
              <a:buChar char="§"/>
            </a:pPr>
            <a:endParaRPr lang="en-US" sz="1200" b="1"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Perguntar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Qual é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definição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avaliação</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171450" marR="0" indent="-171450">
              <a:lnSpc>
                <a:spcPct val="115000"/>
              </a:lnSpc>
              <a:spcBef>
                <a:spcPts val="0"/>
              </a:spcBef>
              <a:spcAft>
                <a:spcPts val="12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Confirmar</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a(s) </a:t>
            </a:r>
            <a:r>
              <a:rPr lang="en-US" sz="1200" dirty="0" err="1">
                <a:effectLst/>
                <a:latin typeface="Arial" panose="020B0604020202020204" pitchFamily="34" charset="0"/>
                <a:ea typeface="Times New Roman" panose="02020603050405020304" pitchFamily="18" charset="0"/>
                <a:cs typeface="Arial" panose="020B0604020202020204" pitchFamily="34" charset="0"/>
              </a:rPr>
              <a:t>resposta</a:t>
            </a:r>
            <a:r>
              <a:rPr lang="en-US" sz="1200" dirty="0">
                <a:effectLst/>
                <a:latin typeface="Arial" panose="020B0604020202020204" pitchFamily="34" charset="0"/>
                <a:ea typeface="Times New Roman" panose="02020603050405020304" pitchFamily="18" charset="0"/>
                <a:cs typeface="Arial" panose="020B0604020202020204" pitchFamily="34" charset="0"/>
              </a:rPr>
              <a:t>(s)</a:t>
            </a:r>
            <a:r>
              <a:rPr lang="en-US" sz="1200" b="0" dirty="0">
                <a:effectLst/>
                <a:latin typeface="Arial" panose="020B0604020202020204" pitchFamily="34" charset="0"/>
                <a:ea typeface="Times New Roman" panose="02020603050405020304" pitchFamily="18" charset="0"/>
                <a:cs typeface="Arial" panose="020B0604020202020204" pitchFamily="34" charset="0"/>
              </a:rPr>
              <a:t>. </a:t>
            </a:r>
            <a:r>
              <a:rPr lang="en-US" sz="1200" b="1" dirty="0">
                <a:effectLst/>
                <a:latin typeface="Arial" panose="020B0604020202020204" pitchFamily="34" charset="0"/>
                <a:ea typeface="Times New Roman" panose="02020603050405020304" pitchFamily="18" charset="0"/>
                <a:cs typeface="Arial" panose="020B0604020202020204" pitchFamily="34" charset="0"/>
              </a:rPr>
              <a:t>&lt;CLICAR&gt;</a:t>
            </a:r>
          </a:p>
          <a:p>
            <a:pPr marL="171450" marR="0" indent="-171450">
              <a:lnSpc>
                <a:spcPct val="115000"/>
              </a:lnSpc>
              <a:spcBef>
                <a:spcPts val="0"/>
              </a:spcBef>
              <a:spcAft>
                <a:spcPts val="1200"/>
              </a:spcAft>
              <a:buFont typeface="Wingdings" panose="05000000000000000000" pitchFamily="2" charset="2"/>
              <a:buChar char="§"/>
            </a:pPr>
            <a:endParaRPr lang="en-US" sz="1200" b="1" u="sng"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err="1">
                <a:effectLst/>
                <a:latin typeface="Arial" panose="020B0604020202020204" pitchFamily="34" charset="0"/>
                <a:ea typeface="Times New Roman" panose="02020603050405020304" pitchFamily="18" charset="0"/>
                <a:cs typeface="Arial" panose="020B0604020202020204" pitchFamily="34" charset="0"/>
              </a:rPr>
              <a:t>Dizer</a:t>
            </a:r>
            <a:r>
              <a:rPr lang="en-US" sz="1200" b="1" u="sng" dirty="0">
                <a:effectLst/>
                <a:latin typeface="Arial" panose="020B0604020202020204" pitchFamily="34" charset="0"/>
                <a:ea typeface="Times New Roman" panose="02020603050405020304" pitchFamily="18" charset="0"/>
                <a:cs typeface="Arial" panose="020B0604020202020204" pitchFamily="34" charset="0"/>
              </a:rPr>
              <a:t>:</a:t>
            </a:r>
            <a:r>
              <a:rPr lang="en-US" sz="1200" b="1"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dirty="0">
                <a:effectLst/>
                <a:latin typeface="Arial" panose="020B0604020202020204" pitchFamily="34" charset="0"/>
                <a:ea typeface="Times New Roman" panose="02020603050405020304" pitchFamily="18" charset="0"/>
                <a:cs typeface="Arial" panose="020B0604020202020204" pitchFamily="34" charset="0"/>
              </a:rPr>
              <a:t>"Avaliação" </a:t>
            </a:r>
            <a:r>
              <a:rPr lang="en-US" sz="1200" dirty="0">
                <a:effectLst/>
                <a:latin typeface="Arial" panose="020B0604020202020204" pitchFamily="34" charset="0"/>
                <a:ea typeface="Times New Roman" panose="02020603050405020304" pitchFamily="18" charset="0"/>
                <a:cs typeface="Arial" panose="020B0604020202020204" pitchFamily="34" charset="0"/>
              </a:rPr>
              <a:t>é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apreciação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ocasional</a:t>
            </a:r>
            <a:r>
              <a:rPr lang="en-US" sz="1200" dirty="0">
                <a:effectLst/>
                <a:latin typeface="Arial" panose="020B0604020202020204" pitchFamily="34" charset="0"/>
                <a:ea typeface="Times New Roman" panose="02020603050405020304" pitchFamily="18" charset="0"/>
                <a:cs typeface="Arial" panose="020B0604020202020204" pitchFamily="34" charset="0"/>
              </a:rPr>
              <a:t> do </a:t>
            </a:r>
            <a:r>
              <a:rPr lang="en-US" sz="1200" dirty="0" err="1">
                <a:effectLst/>
                <a:latin typeface="Arial" panose="020B0604020202020204" pitchFamily="34" charset="0"/>
                <a:ea typeface="Times New Roman" panose="02020603050405020304" pitchFamily="18" charset="0"/>
                <a:cs typeface="Arial" panose="020B0604020202020204" pitchFamily="34" charset="0"/>
              </a:rPr>
              <a:t>desempenho</a:t>
            </a:r>
            <a:r>
              <a:rPr lang="en-US" sz="1200" dirty="0">
                <a:effectLst/>
                <a:latin typeface="Arial" panose="020B0604020202020204" pitchFamily="34" charset="0"/>
                <a:ea typeface="Times New Roman" panose="02020603050405020304" pitchFamily="18" charset="0"/>
                <a:cs typeface="Arial" panose="020B0604020202020204" pitchFamily="34" charset="0"/>
              </a:rPr>
              <a:t> de um </a:t>
            </a:r>
            <a:r>
              <a:rPr lang="en-US" sz="1200" dirty="0" err="1">
                <a:effectLst/>
                <a:latin typeface="Arial" panose="020B0604020202020204" pitchFamily="34" charset="0"/>
                <a:ea typeface="Times New Roman" panose="02020603050405020304" pitchFamily="18" charset="0"/>
                <a:cs typeface="Arial" panose="020B0604020202020204" pitchFamily="34" charset="0"/>
              </a:rPr>
              <a:t>sistema</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vigilância</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medido</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função</a:t>
            </a:r>
            <a:r>
              <a:rPr lang="en-US" sz="1200" dirty="0">
                <a:effectLst/>
                <a:latin typeface="Arial" panose="020B0604020202020204" pitchFamily="34" charset="0"/>
                <a:ea typeface="Times New Roman" panose="02020603050405020304" pitchFamily="18" charset="0"/>
                <a:cs typeface="Arial" panose="020B0604020202020204" pitchFamily="34" charset="0"/>
              </a:rPr>
              <a:t> de </a:t>
            </a:r>
            <a:r>
              <a:rPr lang="en-US" sz="1200" dirty="0" err="1">
                <a:effectLst/>
                <a:latin typeface="Arial" panose="020B0604020202020204" pitchFamily="34" charset="0"/>
                <a:ea typeface="Times New Roman" panose="02020603050405020304" pitchFamily="18" charset="0"/>
                <a:cs typeface="Arial" panose="020B0604020202020204" pitchFamily="34" charset="0"/>
              </a:rPr>
              <a:t>critérios</a:t>
            </a:r>
            <a:r>
              <a:rPr lang="en-US" sz="1200" dirty="0">
                <a:effectLst/>
                <a:latin typeface="Arial" panose="020B0604020202020204" pitchFamily="34" charset="0"/>
                <a:ea typeface="Times New Roman" panose="02020603050405020304" pitchFamily="18"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estabelecidos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8</a:t>
            </a:fld>
            <a:endParaRPr lang="en-US" altLang="en-US"/>
          </a:p>
        </p:txBody>
      </p:sp>
    </p:spTree>
    <p:extLst>
      <p:ext uri="{BB962C8B-B14F-4D97-AF65-F5344CB8AC3E}">
        <p14:creationId xmlns:p14="http://schemas.microsoft.com/office/powerpoint/2010/main" val="320911618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panose="020B0604020202020204" pitchFamily="34" charset="0"/>
                <a:cs typeface="Arial" panose="020B0604020202020204" pitchFamily="34" charset="0"/>
              </a:rPr>
              <a:t>Notas do instrutor:</a:t>
            </a:r>
          </a:p>
          <a:p>
            <a:pPr marL="0" marR="0">
              <a:spcBef>
                <a:spcPts val="1200"/>
              </a:spcBef>
              <a:spcAft>
                <a:spcPts val="600"/>
              </a:spcAft>
            </a:pPr>
            <a:endParaRPr lang="en-US" sz="1200" b="1" dirty="0">
              <a:effectLst/>
              <a:latin typeface="Arial" panose="020B0604020202020204" pitchFamily="34"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err="1">
                <a:latin typeface="Arial" panose="020B0604020202020204" pitchFamily="34" charset="0"/>
                <a:cs typeface="Arial" panose="020B0604020202020204" pitchFamily="34" charset="0"/>
              </a:rPr>
              <a:t>Dizer</a:t>
            </a:r>
            <a:r>
              <a:rPr lang="en-US" sz="1200" b="1" u="sng" dirty="0">
                <a:latin typeface="Arial" panose="020B0604020202020204" pitchFamily="34" charset="0"/>
                <a:cs typeface="Arial" panose="020B0604020202020204" pitchFamily="34" charset="0"/>
              </a:rPr>
              <a:t>:</a:t>
            </a:r>
            <a:r>
              <a:rPr lang="en-US" sz="1200" b="1" u="none" dirty="0">
                <a:latin typeface="Arial" panose="020B0604020202020204" pitchFamily="34" charset="0"/>
                <a:cs typeface="Arial" panose="020B0604020202020204" pitchFamily="34" charset="0"/>
              </a:rPr>
              <a:t> </a:t>
            </a:r>
            <a:r>
              <a:rPr lang="en-US" sz="1200" dirty="0" err="1">
                <a:effectLst/>
                <a:latin typeface="Arial" panose="020B0604020202020204" pitchFamily="34" charset="0"/>
                <a:ea typeface="Times New Roman" panose="02020603050405020304" pitchFamily="18" charset="0"/>
                <a:cs typeface="Arial" panose="020B0604020202020204" pitchFamily="34" charset="0"/>
              </a:rPr>
              <a:t>Embora</a:t>
            </a:r>
            <a:r>
              <a:rPr lang="en-US" sz="1200" dirty="0">
                <a:effectLst/>
                <a:latin typeface="Arial" panose="020B0604020202020204" pitchFamily="34" charset="0"/>
                <a:ea typeface="Times New Roman" panose="02020603050405020304" pitchFamily="18" charset="0"/>
                <a:cs typeface="Arial" panose="020B0604020202020204" pitchFamily="34" charset="0"/>
              </a:rPr>
              <a:t> os termos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avaliação</a:t>
            </a:r>
            <a:r>
              <a:rPr lang="en-US" sz="1200" dirty="0">
                <a:effectLst/>
                <a:latin typeface="Arial" panose="020B0604020202020204" pitchFamily="34" charset="0"/>
                <a:ea typeface="Times New Roman" panose="02020603050405020304" pitchFamily="18" charset="0"/>
                <a:cs typeface="Arial" panose="020B0604020202020204" pitchFamily="34" charset="0"/>
              </a:rPr>
              <a:t>" e "apreciação" sejam muitas vezes utilizados indistintamente, existe de facto uma distinção clara entre estas actividades. Uma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avaliação</a:t>
            </a:r>
            <a:r>
              <a:rPr lang="en-US" sz="1200" dirty="0">
                <a:effectLst/>
                <a:latin typeface="Arial" panose="020B0604020202020204" pitchFamily="34" charset="0"/>
                <a:ea typeface="Times New Roman" panose="02020603050405020304" pitchFamily="18" charset="0"/>
                <a:cs typeface="Arial" panose="020B0604020202020204" pitchFamily="34" charset="0"/>
              </a:rPr>
              <a:t> centra-se no processo de vigilância e na realização de uma revisão sistemática desse processo. No entanto,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avaliação</a:t>
            </a:r>
            <a:r>
              <a:rPr lang="en-US" sz="1200" dirty="0">
                <a:effectLst/>
                <a:latin typeface="Arial" panose="020B0604020202020204" pitchFamily="34" charset="0"/>
                <a:ea typeface="Times New Roman" panose="02020603050405020304" pitchFamily="18" charset="0"/>
                <a:cs typeface="Arial" panose="020B0604020202020204" pitchFamily="34" charset="0"/>
              </a:rPr>
              <a:t> é uma atividade de nível mais elevado do que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monitorização</a:t>
            </a:r>
            <a:r>
              <a:rPr lang="en-US" sz="1200" dirty="0">
                <a:effectLst/>
                <a:latin typeface="Arial" panose="020B0604020202020204" pitchFamily="34" charset="0"/>
                <a:ea typeface="Times New Roman" panose="02020603050405020304" pitchFamily="18" charset="0"/>
                <a:cs typeface="Arial" panose="020B0604020202020204" pitchFamily="34" charset="0"/>
              </a:rPr>
              <a:t>, e centra-se no resultado ou produto do sistema de vigilância. </a:t>
            </a:r>
          </a:p>
          <a:p>
            <a:pPr marL="0" marR="0" lvl="0" indent="0" algn="l" defTabSz="914400" rtl="0" eaLnBrk="0" fontAlgn="base" latinLnBrk="0" hangingPunct="0">
              <a:lnSpc>
                <a:spcPct val="115000"/>
              </a:lnSpc>
              <a:spcBef>
                <a:spcPts val="0"/>
              </a:spcBef>
              <a:spcAft>
                <a:spcPts val="0"/>
              </a:spcAft>
              <a:buClrTx/>
              <a:buSzTx/>
              <a:buFontTx/>
              <a:buNone/>
              <a:tabLst/>
              <a:defRPr/>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rPr>
              <a:t>Dizer:</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avaliação</a:t>
            </a:r>
            <a:r>
              <a:rPr lang="en-US" sz="1200" dirty="0">
                <a:effectLst/>
                <a:latin typeface="Arial" panose="020B0604020202020204" pitchFamily="34" charset="0"/>
                <a:ea typeface="Times New Roman" panose="02020603050405020304" pitchFamily="18" charset="0"/>
                <a:cs typeface="Arial" panose="020B0604020202020204" pitchFamily="34" charset="0"/>
              </a:rPr>
              <a:t> inclui normalmente medidas como:</a:t>
            </a: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Utilidade do sistema de vigilância (</a:t>
            </a:r>
            <a:r>
              <a:rPr lang="en-US" sz="1200" i="1" dirty="0">
                <a:effectLst/>
                <a:latin typeface="Arial" panose="020B0604020202020204" pitchFamily="34" charset="0"/>
                <a:ea typeface="Times New Roman" panose="02020603050405020304" pitchFamily="18" charset="0"/>
                <a:cs typeface="Arial" panose="020B0604020202020204" pitchFamily="34" charset="0"/>
              </a:rPr>
              <a:t>ou seja, os dados de vigilância são utilizados na tomada de decisões políticas</a:t>
            </a:r>
            <a:r>
              <a:rPr lang="en-US" sz="1200" dirty="0">
                <a:effectLst/>
                <a:latin typeface="Arial" panose="020B0604020202020204" pitchFamily="34" charset="0"/>
                <a:ea typeface="Times New Roman" panose="02020603050405020304" pitchFamily="18" charset="0"/>
                <a:cs typeface="Arial" panose="020B0604020202020204" pitchFamily="34" charset="0"/>
              </a:rPr>
              <a:t>)</a:t>
            </a: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Capacidade do sistema de vigilância para detetar surtos, etc.</a:t>
            </a:r>
          </a:p>
          <a:p>
            <a:pPr marL="628650" marR="0" lvl="1" indent="-171450">
              <a:lnSpc>
                <a:spcPct val="115000"/>
              </a:lnSpc>
              <a:spcBef>
                <a:spcPts val="0"/>
              </a:spcBef>
              <a:spcAft>
                <a:spcPts val="0"/>
              </a:spcAft>
              <a:buFont typeface="Courier New" panose="02070309020205020404" pitchFamily="49" charset="0"/>
              <a:buChar char="o"/>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0"/>
              </a:spcAft>
              <a:buFont typeface="Wingdings" panose="05000000000000000000" pitchFamily="2" charset="2"/>
              <a:buChar char="§"/>
            </a:pPr>
            <a:r>
              <a:rPr lang="en-US" sz="1200" b="1" u="sng" dirty="0">
                <a:latin typeface="Arial" panose="020B0604020202020204" pitchFamily="34" charset="0"/>
                <a:cs typeface="Arial" panose="020B0604020202020204" pitchFamily="34" charset="0"/>
              </a:rPr>
              <a:t>Dizer:</a:t>
            </a:r>
            <a:r>
              <a:rPr lang="en-US" sz="1200" b="1" u="none" dirty="0">
                <a:latin typeface="Arial" panose="020B0604020202020204" pitchFamily="34" charset="0"/>
                <a:cs typeface="Arial" panose="020B0604020202020204" pitchFamily="34" charset="0"/>
              </a:rPr>
              <a:t> </a:t>
            </a:r>
            <a:r>
              <a:rPr lang="en-US" sz="1200" dirty="0">
                <a:effectLst/>
                <a:latin typeface="Arial" panose="020B0604020202020204" pitchFamily="34" charset="0"/>
                <a:ea typeface="Times New Roman" panose="02020603050405020304" pitchFamily="18" charset="0"/>
                <a:cs typeface="Arial" panose="020B0604020202020204" pitchFamily="34" charset="0"/>
              </a:rPr>
              <a:t>Do ponto de vista do FETP:</a:t>
            </a: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O FETP-Frontline centra-se no </a:t>
            </a:r>
            <a:r>
              <a:rPr lang="en-US" sz="1200" dirty="0" err="1">
                <a:effectLst/>
                <a:latin typeface="Arial" panose="020B0604020202020204" pitchFamily="34" charset="0"/>
                <a:ea typeface="Times New Roman" panose="02020603050405020304" pitchFamily="18" charset="0"/>
                <a:cs typeface="Arial" panose="020B0604020202020204" pitchFamily="34" charset="0"/>
              </a:rPr>
              <a:t>acompanhamento</a:t>
            </a:r>
            <a:r>
              <a:rPr lang="en-US" sz="1200" dirty="0">
                <a:effectLst/>
                <a:latin typeface="Arial" panose="020B0604020202020204" pitchFamily="34" charset="0"/>
                <a:ea typeface="Times New Roman" panose="02020603050405020304" pitchFamily="18" charset="0"/>
                <a:cs typeface="Arial" panose="020B0604020202020204" pitchFamily="34" charset="0"/>
              </a:rPr>
              <a:t>, que deve ser feito de forma contínua.</a:t>
            </a:r>
          </a:p>
          <a:p>
            <a:pPr marL="800100" marR="0" lvl="1" indent="-342900">
              <a:lnSpc>
                <a:spcPct val="115000"/>
              </a:lnSpc>
              <a:spcBef>
                <a:spcPts val="0"/>
              </a:spcBef>
              <a:spcAft>
                <a:spcPts val="1200"/>
              </a:spcAft>
              <a:buFont typeface="Courier New" panose="02070309020205020404" pitchFamily="49" charset="0"/>
              <a:buChar char="o"/>
            </a:pPr>
            <a:r>
              <a:rPr lang="en-US" sz="1200" dirty="0">
                <a:effectLst/>
                <a:latin typeface="Arial" panose="020B0604020202020204" pitchFamily="34" charset="0"/>
                <a:ea typeface="Times New Roman" panose="02020603050405020304" pitchFamily="18" charset="0"/>
                <a:cs typeface="Arial" panose="020B0604020202020204" pitchFamily="34" charset="0"/>
              </a:rPr>
              <a:t>O FETP-Intermediário aborda a </a:t>
            </a:r>
            <a:r>
              <a:rPr lang="en-US" sz="1200" dirty="0" err="1">
                <a:effectLst/>
                <a:latin typeface="Arial" panose="020B0604020202020204" pitchFamily="34" charset="0"/>
                <a:ea typeface="Times New Roman" panose="02020603050405020304" pitchFamily="18" charset="0"/>
                <a:cs typeface="Arial" panose="020B0604020202020204" pitchFamily="34" charset="0"/>
              </a:rPr>
              <a:t>avaliação</a:t>
            </a:r>
            <a:r>
              <a:rPr lang="en-US" sz="1200" dirty="0">
                <a:effectLst/>
                <a:latin typeface="Arial" panose="020B0604020202020204" pitchFamily="34" charset="0"/>
                <a:ea typeface="Times New Roman" panose="02020603050405020304" pitchFamily="18" charset="0"/>
                <a:cs typeface="Arial" panose="020B0604020202020204" pitchFamily="34" charset="0"/>
              </a:rPr>
              <a:t>, que normalmente é feita como um projeto especial.</a:t>
            </a:r>
          </a:p>
          <a:p>
            <a:endParaRPr lang="en-US" dirty="0"/>
          </a:p>
        </p:txBody>
      </p:sp>
      <p:sp>
        <p:nvSpPr>
          <p:cNvPr id="4" name="Slide Number Placeholder 3"/>
          <p:cNvSpPr>
            <a:spLocks noGrp="1"/>
          </p:cNvSpPr>
          <p:nvPr>
            <p:ph type="sldNum" sz="quarter" idx="5"/>
          </p:nvPr>
        </p:nvSpPr>
        <p:spPr/>
        <p:txBody>
          <a:bodyPr/>
          <a:lstStyle/>
          <a:p>
            <a:pPr>
              <a:defRPr/>
            </a:pPr>
            <a:fld id="{F5F56037-6788-433A-A7B1-BC071E3268D5}" type="slidenum">
              <a:rPr lang="en-US" altLang="en-US" smtClean="0"/>
              <a:t>9</a:t>
            </a:fld>
            <a:endParaRPr lang="en-US" altLang="en-US"/>
          </a:p>
        </p:txBody>
      </p:sp>
    </p:spTree>
    <p:extLst>
      <p:ext uri="{BB962C8B-B14F-4D97-AF65-F5344CB8AC3E}">
        <p14:creationId xmlns:p14="http://schemas.microsoft.com/office/powerpoint/2010/main" val="42768587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Layouts/_rels/slideLayout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Layouts/_rels/slideLayout1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png"/><Relationship Id="rId7" Type="http://schemas.openxmlformats.org/officeDocument/2006/relationships/diagramColors" Target="../diagrams/colors4.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2.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Tree>
    <p:extLst>
      <p:ext uri="{BB962C8B-B14F-4D97-AF65-F5344CB8AC3E}">
        <p14:creationId xmlns:p14="http://schemas.microsoft.com/office/powerpoint/2010/main" val="4032564416"/>
      </p:ext>
    </p:extLst>
  </p:cSld>
  <p:clrMapOvr>
    <a:masterClrMapping/>
  </p:clrMapOvr>
  <p:hf hd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096315417"/>
      </p:ext>
    </p:extLst>
  </p:cSld>
  <p:clrMapOvr>
    <a:masterClrMapping/>
  </p:clrMapOvr>
  <p:hf hd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bjectives_Portuguese">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a:ea typeface="+mn-ea"/>
              <a:cs typeface="+mn-cs"/>
            </a:endParaRPr>
          </a:p>
          <a:p>
            <a:pPr lvl="0"/>
            <a:endParaRPr lang="en-US"/>
          </a:p>
          <a:p>
            <a:pPr lvl="0"/>
            <a:endParaRPr lang="en-US"/>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Objetivos</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de </a:t>
            </a:r>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aprendizagem</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714670441"/>
      </p:ext>
    </p:extLst>
  </p:cSld>
  <p:clrMapOvr>
    <a:masterClrMapping/>
  </p:clrMapOvr>
  <p:hf hd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84652914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332536269"/>
      </p:ext>
    </p:extLst>
  </p:cSld>
  <p:clrMapOvr>
    <a:masterClrMapping/>
  </p:clrMapOvr>
  <p:hf hd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Surveillance Cycle_Portugues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3" name="TextBox 26">
            <a:extLst>
              <a:ext uri="{FF2B5EF4-FFF2-40B4-BE49-F238E27FC236}">
                <a16:creationId xmlns:a16="http://schemas.microsoft.com/office/drawing/2014/main" id="{7C5C7AE0-7D00-7C54-78D6-FD6721E6A32B}"/>
              </a:ext>
            </a:extLst>
          </p:cNvPr>
          <p:cNvSpPr txBox="1"/>
          <p:nvPr userDrawn="1"/>
        </p:nvSpPr>
        <p:spPr>
          <a:xfrm>
            <a:off x="990600" y="5749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sz="4400" dirty="0"/>
          </a:p>
        </p:txBody>
      </p:sp>
      <p:graphicFrame>
        <p:nvGraphicFramePr>
          <p:cNvPr id="7" name="Diagram 22">
            <a:extLst>
              <a:ext uri="{FF2B5EF4-FFF2-40B4-BE49-F238E27FC236}">
                <a16:creationId xmlns:a16="http://schemas.microsoft.com/office/drawing/2014/main" id="{05DDA594-FBD9-64D7-6CF0-E402DB7137F6}"/>
              </a:ext>
            </a:extLst>
          </p:cNvPr>
          <p:cNvGraphicFramePr/>
          <p:nvPr userDrawn="1">
            <p:extLst>
              <p:ext uri="{D42A27DB-BD31-4B8C-83A1-F6EECF244321}">
                <p14:modId xmlns:p14="http://schemas.microsoft.com/office/powerpoint/2010/main" val="2692616015"/>
              </p:ext>
            </p:extLst>
          </p:nvPr>
        </p:nvGraphicFramePr>
        <p:xfrm>
          <a:off x="1383506" y="17094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2207718105"/>
      </p:ext>
    </p:extLst>
  </p:cSld>
  <p:clrMapOvr>
    <a:masterClrMapping/>
  </p:clrMapOvr>
  <p:hf hd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graphicFrame>
        <p:nvGraphicFramePr>
          <p:cNvPr id="11" name="Diagram 22">
            <a:extLst>
              <a:ext uri="{FF2B5EF4-FFF2-40B4-BE49-F238E27FC236}">
                <a16:creationId xmlns:a16="http://schemas.microsoft.com/office/drawing/2014/main" id="{6AAB3C37-0709-085E-8982-A411FA51B126}"/>
              </a:ext>
            </a:extLst>
          </p:cNvPr>
          <p:cNvGraphicFramePr/>
          <p:nvPr userDrawn="1">
            <p:extLst>
              <p:ext uri="{D42A27DB-BD31-4B8C-83A1-F6EECF244321}">
                <p14:modId xmlns:p14="http://schemas.microsoft.com/office/powerpoint/2010/main" val="644053983"/>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2" name="Oval 11">
            <a:extLst>
              <a:ext uri="{FF2B5EF4-FFF2-40B4-BE49-F238E27FC236}">
                <a16:creationId xmlns:a16="http://schemas.microsoft.com/office/drawing/2014/main" id="{4D3557D1-E8F9-1B2F-1D78-F20DE88EEC9C}"/>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9">
            <a:extLst>
              <a:ext uri="{FF2B5EF4-FFF2-40B4-BE49-F238E27FC236}">
                <a16:creationId xmlns:a16="http://schemas.microsoft.com/office/drawing/2014/main" id="{A2F2B5DE-11F4-B3C0-A552-2866953A4AAC}"/>
              </a:ext>
            </a:extLst>
          </p:cNvPr>
          <p:cNvSpPr txBox="1"/>
          <p:nvPr userDrawn="1"/>
        </p:nvSpPr>
        <p:spPr>
          <a:xfrm>
            <a:off x="3481754" y="3353633"/>
            <a:ext cx="5509846"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
        <p:nvSpPr>
          <p:cNvPr id="14" name="TextBox 26">
            <a:extLst>
              <a:ext uri="{FF2B5EF4-FFF2-40B4-BE49-F238E27FC236}">
                <a16:creationId xmlns:a16="http://schemas.microsoft.com/office/drawing/2014/main" id="{577F081E-CD21-BEEE-DD3A-DB86E6C3A88E}"/>
              </a:ext>
            </a:extLst>
          </p:cNvPr>
          <p:cNvSpPr txBox="1"/>
          <p:nvPr userDrawn="1"/>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Tree>
    <p:extLst>
      <p:ext uri="{BB962C8B-B14F-4D97-AF65-F5344CB8AC3E}">
        <p14:creationId xmlns:p14="http://schemas.microsoft.com/office/powerpoint/2010/main" val="4268828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Lst>
  </p:timing>
  <p:hf hd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Surveillance Cycle + Monitor Portugues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graphicFrame>
        <p:nvGraphicFramePr>
          <p:cNvPr id="6" name="Diagram 22">
            <a:extLst>
              <a:ext uri="{FF2B5EF4-FFF2-40B4-BE49-F238E27FC236}">
                <a16:creationId xmlns:a16="http://schemas.microsoft.com/office/drawing/2014/main" id="{B79270A2-28C5-F849-63F2-257819224257}"/>
              </a:ext>
            </a:extLst>
          </p:cNvPr>
          <p:cNvGraphicFramePr/>
          <p:nvPr userDrawn="1">
            <p:extLst>
              <p:ext uri="{D42A27DB-BD31-4B8C-83A1-F6EECF244321}">
                <p14:modId xmlns:p14="http://schemas.microsoft.com/office/powerpoint/2010/main" val="644053983"/>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Oval 10">
            <a:extLst>
              <a:ext uri="{FF2B5EF4-FFF2-40B4-BE49-F238E27FC236}">
                <a16:creationId xmlns:a16="http://schemas.microsoft.com/office/drawing/2014/main" id="{D02C2757-DE23-4527-CA53-746EC6C04603}"/>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9">
            <a:extLst>
              <a:ext uri="{FF2B5EF4-FFF2-40B4-BE49-F238E27FC236}">
                <a16:creationId xmlns:a16="http://schemas.microsoft.com/office/drawing/2014/main" id="{FB973C35-4884-903B-C5CF-1A9741BDFBF9}"/>
              </a:ext>
            </a:extLst>
          </p:cNvPr>
          <p:cNvSpPr txBox="1"/>
          <p:nvPr userDrawn="1"/>
        </p:nvSpPr>
        <p:spPr>
          <a:xfrm>
            <a:off x="3481754" y="3353633"/>
            <a:ext cx="5509846"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
        <p:nvSpPr>
          <p:cNvPr id="13" name="TextBox 26">
            <a:extLst>
              <a:ext uri="{FF2B5EF4-FFF2-40B4-BE49-F238E27FC236}">
                <a16:creationId xmlns:a16="http://schemas.microsoft.com/office/drawing/2014/main" id="{12376D4B-8EC8-FC7A-2115-6E4B71AE7430}"/>
              </a:ext>
            </a:extLst>
          </p:cNvPr>
          <p:cNvSpPr txBox="1"/>
          <p:nvPr userDrawn="1"/>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Tree>
    <p:extLst>
      <p:ext uri="{BB962C8B-B14F-4D97-AF65-F5344CB8AC3E}">
        <p14:creationId xmlns:p14="http://schemas.microsoft.com/office/powerpoint/2010/main" val="1509043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p:hf hdr="0" dt="0"/>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738310573"/>
      </p:ext>
    </p:extLst>
  </p:cSld>
  <p:clrMapOvr>
    <a:masterClrMapping/>
  </p:clrMapOvr>
  <p:hf hdr="0" dt="0"/>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47675"/>
            <a:ext cx="9752215" cy="800100"/>
          </a:xfrm>
          <a:prstGeom prst="rect">
            <a:avLst/>
          </a:prstGeom>
          <a:solidFill>
            <a:srgbClr val="E7C2F6"/>
          </a:solidFill>
          <a:ln>
            <a:noFill/>
          </a:ln>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752638182"/>
      </p:ext>
    </p:extLst>
  </p:cSld>
  <p:clrMapOvr>
    <a:masterClrMapping/>
  </p:clrMapOvr>
  <p:hf hdr="0" dt="0"/>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en-US" sz="2800" dirty="0"/>
              <a:t>To complete the exercise, </a:t>
            </a:r>
          </a:p>
          <a:p>
            <a:pPr algn="ctr"/>
            <a:r>
              <a:rPr lang="en-US" sz="2800" dirty="0"/>
              <a:t>please turn to your Participant Exercise Book.</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13141556"/>
      </p:ext>
    </p:extLst>
  </p:cSld>
  <p:clrMapOvr>
    <a:masterClrMapping/>
  </p:clrMapOvr>
  <p:hf hdr="0" dt="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Activity_Portugues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2142516" y="2951946"/>
            <a:ext cx="7906968" cy="954107"/>
          </a:xfrm>
          <a:prstGeom prst="rect">
            <a:avLst/>
          </a:prstGeom>
          <a:noFill/>
          <a:ln w="38100">
            <a:solidFill>
              <a:srgbClr val="001402"/>
            </a:solidFill>
          </a:ln>
        </p:spPr>
        <p:txBody>
          <a:bodyPr wrap="square" rtlCol="0">
            <a:spAutoFit/>
          </a:bodyPr>
          <a:lstStyle/>
          <a:p>
            <a:pPr algn="ctr"/>
            <a:r>
              <a:rPr lang="pt-BR" sz="2800" dirty="0"/>
              <a:t>Para completar o exercício, consulte o seu Caderno de Exercícios do Participante.</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882717396"/>
      </p:ext>
    </p:extLst>
  </p:cSld>
  <p:clrMapOvr>
    <a:masterClrMapping/>
  </p:clrMapOvr>
  <p:hf hd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1032834722"/>
      </p:ext>
    </p:extLst>
  </p:cSld>
  <p:clrMapOvr>
    <a:masterClrMapping/>
  </p:clrMapOvr>
  <p:hf hdr="0" dt="0"/>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407307807"/>
      </p:ext>
    </p:extLst>
  </p:cSld>
  <p:clrMapOvr>
    <a:masterClrMapping/>
  </p:clrMapOvr>
  <p:hf hdr="0" dt="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solidFill>
            <a:schemeClr val="accent4">
              <a:lumMod val="40000"/>
              <a:lumOff val="60000"/>
            </a:schemeClr>
          </a:solid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
        <p:nvSpPr>
          <p:cNvPr id="6" name="Rectangle 5">
            <a:extLst>
              <a:ext uri="{FF2B5EF4-FFF2-40B4-BE49-F238E27FC236}">
                <a16:creationId xmlns:a16="http://schemas.microsoft.com/office/drawing/2014/main" id="{0E9834B5-818F-F05F-FBF3-CADE7564DE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83CBAFE-DDCC-E5CF-B621-B47969F1FFAE}"/>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Tree>
    <p:extLst>
      <p:ext uri="{BB962C8B-B14F-4D97-AF65-F5344CB8AC3E}">
        <p14:creationId xmlns:p14="http://schemas.microsoft.com/office/powerpoint/2010/main" val="2738237229"/>
      </p:ext>
    </p:extLst>
  </p:cSld>
  <p:clrMapOvr>
    <a:masterClrMapping/>
  </p:clrMapOvr>
  <p:hf hdr="0" dt="0"/>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9707428"/>
      </p:ext>
    </p:extLst>
  </p:cSld>
  <p:clrMapOvr>
    <a:masterClrMapping/>
  </p:clrMapOvr>
  <p:hf hdr="0" dt="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64388386"/>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244265521"/>
      </p:ext>
    </p:extLst>
  </p:cSld>
  <p:clrMapOvr>
    <a:masterClrMapping/>
  </p:clrMapOvr>
  <p:hf hdr="0" dt="0"/>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770870803"/>
      </p:ext>
    </p:extLst>
  </p:cSld>
  <p:clrMapOvr>
    <a:masterClrMapping/>
  </p:clrMapOvr>
  <p:hf hdr="0" dt="0"/>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0"/>
            <a:r>
              <a:rPr lang="en-US" dirty="0"/>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dirty="0"/>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63758027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fld id="{DDDF9B76-FE05-439C-AFBC-F4B8E0BCB38C}" type="datetimeFigureOut">
              <a:rPr lang="en-US" smtClean="0"/>
              <a:t>1/11/2026</a:t>
            </a:fld>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fld id="{46B9747D-FF17-464D-9F90-C2566AB75A0B}" type="slidenum">
              <a:rPr lang="en-US" smtClean="0"/>
              <a:t>‹#›</a:t>
            </a:fld>
            <a:endParaRPr lang="en-US"/>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9" name="Text Box 2058">
            <a:extLst>
              <a:ext uri="{FF2B5EF4-FFF2-40B4-BE49-F238E27FC236}">
                <a16:creationId xmlns:a16="http://schemas.microsoft.com/office/drawing/2014/main" id="{CD5967F0-E99A-F4E6-6340-B1FACD457C8D}"/>
              </a:ext>
            </a:extLst>
          </p:cNvPr>
          <p:cNvSpPr txBox="1">
            <a:spLocks noChangeArrowheads="1"/>
          </p:cNvSpPr>
          <p:nvPr userDrawn="1"/>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A01A6CEF-DD6F-4006-AE48-DEA2CB5B0189}"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10" name="Text Box 2070">
            <a:extLst>
              <a:ext uri="{FF2B5EF4-FFF2-40B4-BE49-F238E27FC236}">
                <a16:creationId xmlns:a16="http://schemas.microsoft.com/office/drawing/2014/main" id="{4112931C-ECCD-2680-F786-223361B7B043}"/>
              </a:ext>
            </a:extLst>
          </p:cNvPr>
          <p:cNvSpPr txBox="1">
            <a:spLocks noChangeArrowheads="1"/>
          </p:cNvSpPr>
          <p:nvPr userDrawn="1"/>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11" name="Picture 4">
            <a:extLst>
              <a:ext uri="{FF2B5EF4-FFF2-40B4-BE49-F238E27FC236}">
                <a16:creationId xmlns:a16="http://schemas.microsoft.com/office/drawing/2014/main" id="{B88CAFEB-AD5B-9055-4F7A-AB0D89CE4D62}"/>
              </a:ext>
            </a:extLst>
          </p:cNvPr>
          <p:cNvPicPr>
            <a:picLocks noChangeAspect="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50800">
                <a:solidFill>
                  <a:srgbClr val="000000"/>
                </a:solidFill>
                <a:miter lim="800000"/>
                <a:headEnd/>
                <a:tailEnd/>
              </a14:hiddenLine>
            </a:ext>
          </a:extLst>
        </p:spPr>
      </p:pic>
      <p:sp>
        <p:nvSpPr>
          <p:cNvPr id="12" name="Rectangle 11">
            <a:extLst>
              <a:ext uri="{FF2B5EF4-FFF2-40B4-BE49-F238E27FC236}">
                <a16:creationId xmlns:a16="http://schemas.microsoft.com/office/drawing/2014/main" id="{E64D7FC5-9A3F-A856-76F3-C389F2F08BB7}"/>
              </a:ext>
            </a:extLst>
          </p:cNvPr>
          <p:cNvSpPr/>
          <p:nvPr userDrawn="1"/>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p>
        </p:txBody>
      </p:sp>
    </p:spTree>
    <p:extLst>
      <p:ext uri="{BB962C8B-B14F-4D97-AF65-F5344CB8AC3E}">
        <p14:creationId xmlns:p14="http://schemas.microsoft.com/office/powerpoint/2010/main" val="301908673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257967141"/>
      </p:ext>
    </p:extLst>
  </p:cSld>
  <p:clrMapOvr>
    <a:masterClrMapping/>
  </p:clrMapOvr>
  <p:hf hdr="0" dt="0"/>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200638118"/>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2 Portugues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725455"/>
            <a:ext cx="7038580"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3600" i="1" dirty="0">
                <a:solidFill>
                  <a:srgbClr val="109648"/>
                </a:solidFill>
                <a:latin typeface="+mj-lt"/>
              </a:rPr>
              <a:t>Abordagem de Uma Só Saúde</a:t>
            </a:r>
            <a:endParaRPr lang="pt-BR" sz="3600" dirty="0">
              <a:solidFill>
                <a:srgbClr val="109648"/>
              </a:solidFill>
              <a:latin typeface="+mj-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err="1"/>
              <a:t>Oficina</a:t>
            </a:r>
            <a:r>
              <a:rPr lang="en-US" dirty="0"/>
              <a:t>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3895239133"/>
      </p:ext>
    </p:extLst>
  </p:cSld>
  <p:clrMapOvr>
    <a:masterClrMapping/>
  </p:clrMapOvr>
  <p:hf hdr="0" dt="0"/>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a:t>Reference</a:t>
            </a:r>
          </a:p>
        </p:txBody>
      </p:sp>
    </p:spTree>
    <p:extLst>
      <p:ext uri="{BB962C8B-B14F-4D97-AF65-F5344CB8AC3E}">
        <p14:creationId xmlns:p14="http://schemas.microsoft.com/office/powerpoint/2010/main" val="3909123670"/>
      </p:ext>
    </p:extLst>
  </p:cSld>
  <p:clrMapOvr>
    <a:masterClrMapping/>
  </p:clrMapOvr>
  <p:hf hdr="0" dt="0"/>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_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791BF66-13A8-BA66-0F31-11493DE6241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4" name="Content Placeholder 3">
            <a:extLst>
              <a:ext uri="{FF2B5EF4-FFF2-40B4-BE49-F238E27FC236}">
                <a16:creationId xmlns:a16="http://schemas.microsoft.com/office/drawing/2014/main" id="{0750473E-64CE-71CB-DD07-24B4F16D2BFE}"/>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Tree>
    <p:extLst>
      <p:ext uri="{BB962C8B-B14F-4D97-AF65-F5344CB8AC3E}">
        <p14:creationId xmlns:p14="http://schemas.microsoft.com/office/powerpoint/2010/main" val="3279156503"/>
      </p:ext>
    </p:extLst>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cSld name="Title Only">
    <p:spTree>
      <p:nvGrpSpPr>
        <p:cNvPr id="1" name=""/>
        <p:cNvGrpSpPr/>
        <p:nvPr/>
      </p:nvGrpSpPr>
      <p:grpSpPr>
        <a:xfrm>
          <a:off x="0" y="0"/>
          <a:ext cx="0" cy="0"/>
          <a:chOff x="0" y="0"/>
          <a:chExt cx="0" cy="0"/>
        </a:xfrm>
      </p:grpSpPr>
      <p:sp>
        <p:nvSpPr>
          <p:cNvPr id="3" name="Text Box 2058"/>
          <p:cNvSpPr txBox="1">
            <a:spLocks noChangeArrowheads="1"/>
          </p:cNvSpPr>
          <p:nvPr/>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2C7CEF8F-31C2-481E-A98D-355C0FD99D90}"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2506859382"/>
      </p:ext>
    </p:extLst>
  </p:cSld>
  <p:clrMapOvr>
    <a:masterClrMapping/>
  </p:clrMapOvr>
  <p:transition/>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_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F791BF66-13A8-BA66-0F31-11493DE6241F}"/>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4" name="Content Placeholder 3">
            <a:extLst>
              <a:ext uri="{FF2B5EF4-FFF2-40B4-BE49-F238E27FC236}">
                <a16:creationId xmlns:a16="http://schemas.microsoft.com/office/drawing/2014/main" id="{9FAA4D6E-0372-A580-597C-CF77E6751ED4}"/>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Tree>
    <p:extLst>
      <p:ext uri="{BB962C8B-B14F-4D97-AF65-F5344CB8AC3E}">
        <p14:creationId xmlns:p14="http://schemas.microsoft.com/office/powerpoint/2010/main" val="4029904202"/>
      </p:ext>
    </p:extLst>
  </p:cSld>
  <p:clrMapOvr>
    <a:masterClrMapping/>
  </p:clrMapOvr>
  <p:hf hdr="0" dt="0"/>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8AA8A1C1-145D-4132-0B80-382567EE015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Tree>
    <p:extLst>
      <p:ext uri="{BB962C8B-B14F-4D97-AF65-F5344CB8AC3E}">
        <p14:creationId xmlns:p14="http://schemas.microsoft.com/office/powerpoint/2010/main" val="203157005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a:p>
            <a:pPr lvl="5"/>
            <a:endParaRPr lang="en-US"/>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a:t>Level 0</a:t>
            </a:r>
          </a:p>
          <a:p>
            <a:pPr lvl="1"/>
            <a:r>
              <a:rPr lang="en-US"/>
              <a:t>Level 1</a:t>
            </a:r>
          </a:p>
          <a:p>
            <a:pPr lvl="2"/>
            <a:r>
              <a:rPr lang="en-US"/>
              <a:t>Level 2</a:t>
            </a:r>
          </a:p>
          <a:p>
            <a:pPr lvl="3"/>
            <a:r>
              <a:rPr lang="en-US"/>
              <a:t>Level 3</a:t>
            </a:r>
          </a:p>
          <a:p>
            <a:pPr lvl="4"/>
            <a:r>
              <a:rPr lang="en-US"/>
              <a:t>Level 4</a:t>
            </a:r>
          </a:p>
          <a:p>
            <a:pPr lvl="5"/>
            <a:r>
              <a:rPr lang="en-US"/>
              <a:t>Level 5</a:t>
            </a:r>
          </a:p>
          <a:p>
            <a:pPr lvl="5"/>
            <a:endParaRPr lang="en-US"/>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B5A6C986-5142-F5E5-1184-01AFD0FBDE8C}"/>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
        <p:nvSpPr>
          <p:cNvPr id="6" name="Title 1">
            <a:extLst>
              <a:ext uri="{FF2B5EF4-FFF2-40B4-BE49-F238E27FC236}">
                <a16:creationId xmlns:a16="http://schemas.microsoft.com/office/drawing/2014/main" id="{4E895890-A19C-3F4B-9F15-C1C55D3C1A44}"/>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p>
        </p:txBody>
      </p:sp>
    </p:spTree>
    <p:extLst>
      <p:ext uri="{BB962C8B-B14F-4D97-AF65-F5344CB8AC3E}">
        <p14:creationId xmlns:p14="http://schemas.microsoft.com/office/powerpoint/2010/main" val="1097435069"/>
      </p:ext>
    </p:extLst>
  </p:cSld>
  <p:clrMapOvr>
    <a:masterClrMapping/>
  </p:clrMapOvr>
  <p:hf hdr="0" dt="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20323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178982442"/>
      </p:ext>
    </p:extLst>
  </p:cSld>
  <p:clrMapOvr>
    <a:masterClrMapping/>
  </p:clrMapOvr>
  <p:hf hdr="0" dt="0"/>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500038020"/>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570616808"/>
      </p:ext>
    </p:extLst>
  </p:cSld>
  <p:clrMapOvr>
    <a:masterClrMapping/>
  </p:clrMapOvr>
  <p:hf hd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6143624"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Course Icons </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Key</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6902691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a:solidFill>
                            <a:schemeClr val="tx1"/>
                          </a:solidFill>
                        </a:rPr>
                        <a:t>Icon</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Objectives </a:t>
                      </a:r>
                      <a:r>
                        <a:rPr lang="en-US" sz="2000" b="0" dirty="0">
                          <a:solidFill>
                            <a:schemeClr val="dk1"/>
                          </a:solidFill>
                          <a:latin typeface="Arial"/>
                          <a:ea typeface="Arial"/>
                          <a:cs typeface="Arial"/>
                          <a:sym typeface="Arial"/>
                        </a:rPr>
                        <a:t>of</a:t>
                      </a:r>
                      <a:r>
                        <a:rPr lang="en-US" sz="2000" dirty="0">
                          <a:solidFill>
                            <a:schemeClr val="dk1"/>
                          </a:solidFill>
                          <a:latin typeface="Arial"/>
                          <a:ea typeface="Arial"/>
                          <a:cs typeface="Arial"/>
                          <a:sym typeface="Arial"/>
                        </a:rPr>
                        <a:t> the lesson</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Discovery Dialogue </a:t>
                      </a:r>
                      <a:r>
                        <a:rPr lang="en-US" sz="2000" dirty="0">
                          <a:solidFill>
                            <a:schemeClr val="dk1"/>
                          </a:solidFill>
                          <a:latin typeface="Arial"/>
                          <a:ea typeface="Arial"/>
                          <a:cs typeface="Arial"/>
                          <a:sym typeface="Arial"/>
                        </a:rPr>
                        <a:t>invites sharing of ideas and experiences</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dirty="0">
                          <a:solidFill>
                            <a:schemeClr val="dk1"/>
                          </a:solidFill>
                          <a:latin typeface="Arial"/>
                          <a:ea typeface="Arial"/>
                          <a:cs typeface="Arial"/>
                          <a:sym typeface="Arial"/>
                        </a:rPr>
                        <a:t>Activity </a:t>
                      </a:r>
                      <a:r>
                        <a:rPr lang="en-US" sz="2000" b="0" dirty="0">
                          <a:solidFill>
                            <a:schemeClr val="dk1"/>
                          </a:solidFill>
                          <a:latin typeface="Arial"/>
                          <a:ea typeface="Arial"/>
                          <a:cs typeface="Arial"/>
                          <a:sym typeface="Arial"/>
                        </a:rPr>
                        <a:t>completed by </a:t>
                      </a:r>
                      <a:r>
                        <a:rPr lang="en-US" sz="2000" dirty="0">
                          <a:solidFill>
                            <a:schemeClr val="dk1"/>
                          </a:solidFill>
                          <a:latin typeface="Arial"/>
                          <a:ea typeface="Arial"/>
                          <a:cs typeface="Arial"/>
                          <a:sym typeface="Arial"/>
                        </a:rPr>
                        <a:t>individual or group</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dirty="0">
                          <a:solidFill>
                            <a:schemeClr val="dk1"/>
                          </a:solidFill>
                          <a:latin typeface="Arial"/>
                          <a:ea typeface="Arial"/>
                          <a:cs typeface="Arial"/>
                          <a:sym typeface="Arial"/>
                        </a:rPr>
                        <a:t>Highlight </a:t>
                      </a:r>
                      <a:r>
                        <a:rPr lang="en-US" sz="2000" b="0" dirty="0">
                          <a:solidFill>
                            <a:schemeClr val="dk1"/>
                          </a:solidFill>
                          <a:latin typeface="Arial"/>
                          <a:ea typeface="Arial"/>
                          <a:cs typeface="Arial"/>
                          <a:sym typeface="Arial"/>
                        </a:rPr>
                        <a:t>of </a:t>
                      </a:r>
                      <a:r>
                        <a:rPr lang="en-US" sz="2000" dirty="0">
                          <a:solidFill>
                            <a:schemeClr val="dk1"/>
                          </a:solidFill>
                          <a:latin typeface="Arial"/>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02828642"/>
      </p:ext>
    </p:extLst>
  </p:cSld>
  <p:clrMapOvr>
    <a:masterClrMapping/>
  </p:clrMapOvr>
  <p:hf hd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_Portugues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13884"/>
            <a:ext cx="7218872"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Comunicação visual</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73590035"/>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err="1">
                          <a:solidFill>
                            <a:schemeClr val="tx1"/>
                          </a:solidFill>
                        </a:rPr>
                        <a:t>Ícones</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err="1">
                          <a:solidFill>
                            <a:schemeClr val="tx1"/>
                          </a:solidFill>
                        </a:rPr>
                        <a:t>Uso</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en-US" sz="2000" b="1" dirty="0" err="1"/>
                        <a:t>Objetivos</a:t>
                      </a:r>
                      <a:r>
                        <a:rPr lang="en-US" sz="2000" b="1" dirty="0"/>
                        <a:t> </a:t>
                      </a:r>
                      <a:r>
                        <a:rPr lang="en-US" sz="2000" dirty="0"/>
                        <a:t>da </a:t>
                      </a:r>
                      <a:r>
                        <a:rPr lang="en-US" sz="2000" dirty="0" err="1"/>
                        <a:t>lição</a:t>
                      </a:r>
                      <a:endParaRPr lang="en-US"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O Diálogo de Descobertas </a:t>
                      </a:r>
                      <a:r>
                        <a:rPr lang="pt-BR" sz="2000" dirty="0"/>
                        <a:t>convida ao compartilhamento de ideias e experiências</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Atividade </a:t>
                      </a:r>
                      <a:r>
                        <a:rPr lang="pt-BR" sz="2000" dirty="0"/>
                        <a:t>realizada por indivíduo ou grupo</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Destaque para </a:t>
                      </a:r>
                      <a:r>
                        <a:rPr lang="pt-BR" sz="2000" dirty="0"/>
                        <a:t>a abordagem multissetorial ou Uma Só Saúde</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190665720"/>
      </p:ext>
    </p:extLst>
  </p:cSld>
  <p:clrMapOvr>
    <a:masterClrMapping/>
  </p:clrMapOvr>
  <p:hf hdr="0" dt="0"/>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2" name="Text Box 8">
            <a:extLst>
              <a:ext uri="{FF2B5EF4-FFF2-40B4-BE49-F238E27FC236}">
                <a16:creationId xmlns:a16="http://schemas.microsoft.com/office/drawing/2014/main" id="{B53AC93B-4FD0-971A-18C3-F569C4377F54}"/>
              </a:ext>
            </a:extLst>
          </p:cNvPr>
          <p:cNvSpPr txBox="1">
            <a:spLocks noChangeArrowheads="1"/>
          </p:cNvSpPr>
          <p:nvPr userDrawn="1"/>
        </p:nvSpPr>
        <p:spPr bwMode="auto">
          <a:xfrm>
            <a:off x="4277784" y="6254750"/>
            <a:ext cx="3657600" cy="336550"/>
          </a:xfrm>
          <a:prstGeom prst="rect">
            <a:avLst/>
          </a:prstGeom>
          <a:noFill/>
          <a:ln>
            <a:noFill/>
          </a:ln>
        </p:spPr>
        <p:txBody>
          <a:bodyPr>
            <a:spAutoFit/>
          </a:bodyPr>
          <a:lstStyle>
            <a:lvl1pPr>
              <a:defRPr>
                <a:solidFill>
                  <a:schemeClr val="tx1"/>
                </a:solidFill>
                <a:latin typeface="Courier New" pitchFamily="49" charset="0"/>
                <a:cs typeface="Arial" charset="0"/>
              </a:defRPr>
            </a:lvl1pPr>
            <a:lvl2pPr marL="742950" indent="-285750">
              <a:defRPr>
                <a:solidFill>
                  <a:schemeClr val="tx1"/>
                </a:solidFill>
                <a:latin typeface="Courier New" pitchFamily="49" charset="0"/>
                <a:cs typeface="Arial" charset="0"/>
              </a:defRPr>
            </a:lvl2pPr>
            <a:lvl3pPr marL="1143000" indent="-228600">
              <a:defRPr>
                <a:solidFill>
                  <a:schemeClr val="tx1"/>
                </a:solidFill>
                <a:latin typeface="Courier New" pitchFamily="49" charset="0"/>
                <a:cs typeface="Arial" charset="0"/>
              </a:defRPr>
            </a:lvl3pPr>
            <a:lvl4pPr marL="1600200" indent="-228600">
              <a:defRPr>
                <a:solidFill>
                  <a:schemeClr val="tx1"/>
                </a:solidFill>
                <a:latin typeface="Courier New" pitchFamily="49" charset="0"/>
                <a:cs typeface="Arial" charset="0"/>
              </a:defRPr>
            </a:lvl4pPr>
            <a:lvl5pPr marL="2057400" indent="-228600">
              <a:defRPr>
                <a:solidFill>
                  <a:schemeClr val="tx1"/>
                </a:solidFill>
                <a:latin typeface="Courier New" pitchFamily="49" charset="0"/>
                <a:cs typeface="Arial" charset="0"/>
              </a:defRPr>
            </a:lvl5pPr>
            <a:lvl6pPr marL="2514600" indent="-228600" eaLnBrk="0" fontAlgn="base" hangingPunct="0">
              <a:lnSpc>
                <a:spcPct val="90000"/>
              </a:lnSpc>
              <a:spcBef>
                <a:spcPct val="0"/>
              </a:spcBef>
              <a:spcAft>
                <a:spcPct val="0"/>
              </a:spcAft>
              <a:defRPr>
                <a:solidFill>
                  <a:schemeClr val="tx1"/>
                </a:solidFill>
                <a:latin typeface="Courier New" pitchFamily="49" charset="0"/>
                <a:cs typeface="Arial" charset="0"/>
              </a:defRPr>
            </a:lvl6pPr>
            <a:lvl7pPr marL="2971800" indent="-228600" eaLnBrk="0" fontAlgn="base" hangingPunct="0">
              <a:lnSpc>
                <a:spcPct val="90000"/>
              </a:lnSpc>
              <a:spcBef>
                <a:spcPct val="0"/>
              </a:spcBef>
              <a:spcAft>
                <a:spcPct val="0"/>
              </a:spcAft>
              <a:defRPr>
                <a:solidFill>
                  <a:schemeClr val="tx1"/>
                </a:solidFill>
                <a:latin typeface="Courier New" pitchFamily="49" charset="0"/>
                <a:cs typeface="Arial" charset="0"/>
              </a:defRPr>
            </a:lvl7pPr>
            <a:lvl8pPr marL="3429000" indent="-228600" eaLnBrk="0" fontAlgn="base" hangingPunct="0">
              <a:lnSpc>
                <a:spcPct val="90000"/>
              </a:lnSpc>
              <a:spcBef>
                <a:spcPct val="0"/>
              </a:spcBef>
              <a:spcAft>
                <a:spcPct val="0"/>
              </a:spcAft>
              <a:defRPr>
                <a:solidFill>
                  <a:schemeClr val="tx1"/>
                </a:solidFill>
                <a:latin typeface="Courier New" pitchFamily="49" charset="0"/>
                <a:cs typeface="Arial" charset="0"/>
              </a:defRPr>
            </a:lvl8pPr>
            <a:lvl9pPr marL="3886200" indent="-228600" eaLnBrk="0" fontAlgn="base" hangingPunct="0">
              <a:lnSpc>
                <a:spcPct val="90000"/>
              </a:lnSpc>
              <a:spcBef>
                <a:spcPct val="0"/>
              </a:spcBef>
              <a:spcAft>
                <a:spcPct val="0"/>
              </a:spcAft>
              <a:defRPr>
                <a:solidFill>
                  <a:schemeClr val="tx1"/>
                </a:solidFill>
                <a:latin typeface="Courier New" pitchFamily="49" charset="0"/>
                <a:cs typeface="Arial" charset="0"/>
              </a:defRPr>
            </a:lvl9pPr>
          </a:lstStyle>
          <a:p>
            <a:pPr algn="ctr" eaLnBrk="1" hangingPunct="1">
              <a:defRPr/>
            </a:pPr>
            <a:endParaRPr lang="en-US" sz="1600">
              <a:solidFill>
                <a:schemeClr val="bg1"/>
              </a:solidFill>
              <a:latin typeface="Franklin Gothic Medium Cond" pitchFamily="34" charset="0"/>
              <a:cs typeface="Times New Roman" pitchFamily="18" charset="0"/>
            </a:endParaRPr>
          </a:p>
        </p:txBody>
      </p:sp>
    </p:spTree>
    <p:extLst>
      <p:ext uri="{BB962C8B-B14F-4D97-AF65-F5344CB8AC3E}">
        <p14:creationId xmlns:p14="http://schemas.microsoft.com/office/powerpoint/2010/main" val="1961940454"/>
      </p:ext>
    </p:extLst>
  </p:cSld>
  <p:clrMap bg1="lt1" tx1="dk1" bg2="lt2" tx2="dk2" accent1="accent1" accent2="accent2" accent3="accent3" accent4="accent4" accent5="accent5" accent6="accent6" hlink="hlink" folHlink="folHlink"/>
  <p:sldLayoutIdLst>
    <p:sldLayoutId id="2147484781" r:id="rId1"/>
    <p:sldLayoutId id="2147484782" r:id="rId2"/>
    <p:sldLayoutId id="2147484783" r:id="rId3"/>
    <p:sldLayoutId id="2147484784" r:id="rId4"/>
    <p:sldLayoutId id="2147484785" r:id="rId5"/>
    <p:sldLayoutId id="2147484786" r:id="rId6"/>
    <p:sldLayoutId id="2147484787" r:id="rId7"/>
    <p:sldLayoutId id="2147484788" r:id="rId8"/>
    <p:sldLayoutId id="2147484789" r:id="rId9"/>
    <p:sldLayoutId id="2147484790" r:id="rId10"/>
    <p:sldLayoutId id="2147484791" r:id="rId11"/>
    <p:sldLayoutId id="2147484792" r:id="rId12"/>
    <p:sldLayoutId id="2147484793" r:id="rId13"/>
    <p:sldLayoutId id="2147484794" r:id="rId14"/>
    <p:sldLayoutId id="2147484795" r:id="rId15"/>
    <p:sldLayoutId id="2147484796" r:id="rId16"/>
    <p:sldLayoutId id="2147484797" r:id="rId17"/>
    <p:sldLayoutId id="2147484798" r:id="rId18"/>
    <p:sldLayoutId id="2147484799" r:id="rId19"/>
    <p:sldLayoutId id="2147484800" r:id="rId20"/>
    <p:sldLayoutId id="2147484801" r:id="rId21"/>
    <p:sldLayoutId id="2147484802" r:id="rId22"/>
    <p:sldLayoutId id="2147484803" r:id="rId23"/>
    <p:sldLayoutId id="2147484804" r:id="rId24"/>
    <p:sldLayoutId id="2147484805" r:id="rId25"/>
    <p:sldLayoutId id="2147484806" r:id="rId26"/>
    <p:sldLayoutId id="2147484807" r:id="rId27"/>
    <p:sldLayoutId id="2147484808" r:id="rId28"/>
    <p:sldLayoutId id="2147484809" r:id="rId29"/>
    <p:sldLayoutId id="2147484810" r:id="rId30"/>
    <p:sldLayoutId id="2147484811" r:id="rId31"/>
    <p:sldLayoutId id="2147484812" r:id="rId32"/>
    <p:sldLayoutId id="2147484779" r:id="rId33"/>
    <p:sldLayoutId id="2147484728" r:id="rId34"/>
    <p:sldLayoutId id="2147484741" r:id="rId35"/>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10.xml"/><Relationship Id="rId1" Type="http://schemas.openxmlformats.org/officeDocument/2006/relationships/slideLayout" Target="../slideLayouts/slideLayout5.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4.xml"/><Relationship Id="rId4" Type="http://schemas.openxmlformats.org/officeDocument/2006/relationships/image" Target="../media/image17.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hyperlink" Target="https://www.cdc.gov/surveillance/data-modernization/snapshot/2022-snapshot/stories/electronic-case-reporting.html" TargetMode="External"/><Relationship Id="rId4" Type="http://schemas.openxmlformats.org/officeDocument/2006/relationships/image" Target="../media/image19.jpe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6.xml"/><Relationship Id="rId4" Type="http://schemas.openxmlformats.org/officeDocument/2006/relationships/hyperlink" Target="https://www.cdc.gov/surveillance/data-modernization/snapshot/2022-snapshot/stories/outbreak-response-emergencies.html"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Text Placeholder 27"/>
          <p:cNvSpPr>
            <a:spLocks noGrp="1"/>
          </p:cNvSpPr>
          <p:nvPr>
            <p:ph type="body" sz="quarter" idx="17"/>
          </p:nvPr>
        </p:nvSpPr>
        <p:spPr/>
        <p:txBody>
          <a:bodyPr/>
          <a:lstStyle/>
          <a:p>
            <a:pPr>
              <a:spcBef>
                <a:spcPct val="0"/>
              </a:spcBef>
              <a:spcAft>
                <a:spcPct val="0"/>
              </a:spcAft>
            </a:pPr>
            <a:r>
              <a:rPr lang="en-US" altLang="en-US" dirty="0">
                <a:cs typeface="Times New Roman" panose="02020603050405020304" pitchFamily="18" charset="0"/>
              </a:rPr>
              <a:t>Vigilância, Controle </a:t>
            </a:r>
            <a:br>
              <a:rPr lang="en-US" altLang="en-US" dirty="0">
                <a:cs typeface="Times New Roman" panose="02020603050405020304" pitchFamily="18" charset="0"/>
              </a:rPr>
            </a:br>
            <a:r>
              <a:rPr lang="en-US" altLang="en-US" dirty="0">
                <a:cs typeface="Times New Roman" panose="02020603050405020304" pitchFamily="18" charset="0"/>
              </a:rPr>
              <a:t>e </a:t>
            </a:r>
            <a:r>
              <a:rPr lang="en-US" altLang="en-US" dirty="0" err="1">
                <a:cs typeface="Times New Roman" panose="02020603050405020304" pitchFamily="18" charset="0"/>
              </a:rPr>
              <a:t>Avaliação</a:t>
            </a:r>
            <a:endParaRPr lang="en-US" altLang="en-US" dirty="0">
              <a:cs typeface="Times New Roman" panose="02020603050405020304" pitchFamily="18" charset="0"/>
            </a:endParaRPr>
          </a:p>
        </p:txBody>
      </p:sp>
      <p:sp>
        <p:nvSpPr>
          <p:cNvPr id="5" name="Text Placeholder 4">
            <a:extLst>
              <a:ext uri="{FF2B5EF4-FFF2-40B4-BE49-F238E27FC236}">
                <a16:creationId xmlns:a16="http://schemas.microsoft.com/office/drawing/2014/main" id="{88FB9EA3-4994-4F95-6BFC-C1AE064F91E3}"/>
              </a:ext>
            </a:extLst>
          </p:cNvPr>
          <p:cNvSpPr>
            <a:spLocks noGrp="1"/>
          </p:cNvSpPr>
          <p:nvPr>
            <p:ph type="body" sz="quarter" idx="16"/>
          </p:nvPr>
        </p:nvSpPr>
        <p:spPr/>
        <p:txBody>
          <a:bodyPr/>
          <a:lstStyle/>
          <a:p>
            <a:r>
              <a:rPr lang="en-US" dirty="0" err="1"/>
              <a:t>Oficina</a:t>
            </a:r>
            <a:r>
              <a:rPr lang="en-US" dirty="0"/>
              <a:t> 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t"/>
          <a:lstStyle/>
          <a:p>
            <a:r>
              <a:rPr lang="en-US" dirty="0" err="1"/>
              <a:t>Caraterísticas</a:t>
            </a:r>
            <a:r>
              <a:rPr lang="en-US" dirty="0"/>
              <a:t> do </a:t>
            </a:r>
            <a:r>
              <a:rPr lang="en-US" dirty="0" err="1"/>
              <a:t>bom</a:t>
            </a:r>
            <a:r>
              <a:rPr lang="en-US" dirty="0"/>
              <a:t> </a:t>
            </a:r>
            <a:r>
              <a:rPr lang="en-US" dirty="0" err="1"/>
              <a:t>funcionamento</a:t>
            </a:r>
            <a:r>
              <a:rPr lang="en-US" dirty="0"/>
              <a:t> do </a:t>
            </a:r>
            <a:r>
              <a:rPr lang="en-US" dirty="0" err="1"/>
              <a:t>sistema</a:t>
            </a:r>
            <a:r>
              <a:rPr lang="en-US" dirty="0"/>
              <a:t> de </a:t>
            </a:r>
            <a:r>
              <a:rPr lang="en-US" dirty="0" err="1"/>
              <a:t>vigilância</a:t>
            </a:r>
            <a:endParaRPr lang="en-US" dirty="0"/>
          </a:p>
        </p:txBody>
      </p:sp>
      <p:sp>
        <p:nvSpPr>
          <p:cNvPr id="3" name="Content Placeholder 2"/>
          <p:cNvSpPr>
            <a:spLocks noGrp="1"/>
          </p:cNvSpPr>
          <p:nvPr>
            <p:ph sz="half" idx="2"/>
          </p:nvPr>
        </p:nvSpPr>
        <p:spPr>
          <a:xfrm>
            <a:off x="838200" y="1478857"/>
            <a:ext cx="6128084" cy="4639309"/>
          </a:xfrm>
        </p:spPr>
        <p:txBody>
          <a:bodyPr/>
          <a:lstStyle/>
          <a:p>
            <a:r>
              <a:rPr lang="en-US" sz="2500" dirty="0"/>
              <a:t>As doenças </a:t>
            </a:r>
            <a:r>
              <a:rPr lang="en-US" sz="2500" dirty="0" err="1"/>
              <a:t>notificáveis</a:t>
            </a:r>
            <a:r>
              <a:rPr lang="en-US" sz="2500" dirty="0"/>
              <a:t> </a:t>
            </a:r>
            <a:r>
              <a:rPr lang="en-US" sz="2500" dirty="0" err="1"/>
              <a:t>são</a:t>
            </a:r>
            <a:r>
              <a:rPr lang="en-US" sz="2500" dirty="0"/>
              <a:t> </a:t>
            </a:r>
            <a:r>
              <a:rPr lang="en-US" sz="2500" dirty="0" err="1"/>
              <a:t>reconhecidas</a:t>
            </a:r>
            <a:r>
              <a:rPr lang="en-US" sz="2500" dirty="0"/>
              <a:t> e notificadas de acordo com a política </a:t>
            </a:r>
          </a:p>
          <a:p>
            <a:r>
              <a:rPr lang="en-US" sz="2500" dirty="0"/>
              <a:t>Os relatórios baseados em casos, semanais e mensais estão completos, </a:t>
            </a:r>
            <a:br>
              <a:rPr lang="en-US" sz="2500" dirty="0"/>
            </a:br>
            <a:r>
              <a:rPr lang="en-US" sz="2500" dirty="0" err="1"/>
              <a:t>oportunos</a:t>
            </a:r>
            <a:r>
              <a:rPr lang="en-US" sz="2500" dirty="0"/>
              <a:t>, </a:t>
            </a:r>
            <a:r>
              <a:rPr lang="en-US" sz="2500" dirty="0" err="1"/>
              <a:t>exatos</a:t>
            </a:r>
            <a:endParaRPr lang="en-US" sz="2500" dirty="0"/>
          </a:p>
          <a:p>
            <a:r>
              <a:rPr lang="en-US" sz="2500" dirty="0"/>
              <a:t>Os dados comunicados são pronta e </a:t>
            </a:r>
            <a:r>
              <a:rPr lang="en-US" sz="2500" dirty="0" err="1"/>
              <a:t>corretamente</a:t>
            </a:r>
            <a:r>
              <a:rPr lang="en-US" sz="2500" dirty="0"/>
              <a:t> </a:t>
            </a:r>
            <a:r>
              <a:rPr lang="en-US" sz="2500" dirty="0" err="1"/>
              <a:t>analisados</a:t>
            </a:r>
            <a:r>
              <a:rPr lang="en-US" sz="2500" dirty="0"/>
              <a:t> e interpretados</a:t>
            </a:r>
          </a:p>
          <a:p>
            <a:r>
              <a:rPr lang="en-US" sz="2500" dirty="0" err="1"/>
              <a:t>Compartilhamento</a:t>
            </a:r>
            <a:r>
              <a:rPr lang="en-US" sz="2500" dirty="0"/>
              <a:t> dos resultados da vigilância para informar a ação, a política e a gestão dos programas de saúde pública</a:t>
            </a:r>
          </a:p>
          <a:p>
            <a:pPr marL="228600" lvl="1"/>
            <a:endParaRPr lang="en-US" sz="2500" dirty="0"/>
          </a:p>
          <a:p>
            <a:pPr indent="0">
              <a:buNone/>
            </a:pPr>
            <a:endParaRPr lang="en-US" sz="2500" dirty="0"/>
          </a:p>
        </p:txBody>
      </p:sp>
      <p:graphicFrame>
        <p:nvGraphicFramePr>
          <p:cNvPr id="8" name="Diagram 7">
            <a:extLst>
              <a:ext uri="{FF2B5EF4-FFF2-40B4-BE49-F238E27FC236}">
                <a16:creationId xmlns:a16="http://schemas.microsoft.com/office/drawing/2014/main" id="{1F670083-52F9-3CBF-9642-8EC964D1E15C}"/>
              </a:ext>
            </a:extLst>
          </p:cNvPr>
          <p:cNvGraphicFramePr/>
          <p:nvPr>
            <p:extLst>
              <p:ext uri="{D42A27DB-BD31-4B8C-83A1-F6EECF244321}">
                <p14:modId xmlns:p14="http://schemas.microsoft.com/office/powerpoint/2010/main" val="705256607"/>
              </p:ext>
            </p:extLst>
          </p:nvPr>
        </p:nvGraphicFramePr>
        <p:xfrm>
          <a:off x="6914585" y="2316817"/>
          <a:ext cx="5036571" cy="296338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8334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p:cNvSpPr>
            <a:spLocks noGrp="1"/>
          </p:cNvSpPr>
          <p:nvPr>
            <p:ph sz="half" idx="2"/>
          </p:nvPr>
        </p:nvSpPr>
        <p:spPr>
          <a:xfrm>
            <a:off x="838200" y="1478857"/>
            <a:ext cx="10515600" cy="4639309"/>
          </a:xfrm>
        </p:spPr>
        <p:txBody>
          <a:bodyPr lIns="91440" tIns="45720" rIns="91440" bIns="45720" anchor="t"/>
          <a:lstStyle/>
          <a:p>
            <a:r>
              <a:rPr lang="en-US" dirty="0" err="1"/>
              <a:t>Exemplo</a:t>
            </a:r>
            <a:r>
              <a:rPr lang="en-US" dirty="0"/>
              <a:t>: </a:t>
            </a:r>
            <a:r>
              <a:rPr lang="en-US" dirty="0" err="1"/>
              <a:t>Atributo</a:t>
            </a:r>
            <a:r>
              <a:rPr lang="en-US" dirty="0"/>
              <a:t> - </a:t>
            </a:r>
            <a:r>
              <a:rPr lang="en-US" dirty="0" err="1"/>
              <a:t>Atualidade</a:t>
            </a:r>
            <a:r>
              <a:rPr lang="en-US" dirty="0"/>
              <a:t> dos </a:t>
            </a:r>
            <a:r>
              <a:rPr lang="en-US" dirty="0" err="1"/>
              <a:t>relatórios</a:t>
            </a:r>
            <a:endParaRPr lang="en-US" dirty="0"/>
          </a:p>
        </p:txBody>
      </p:sp>
      <p:sp>
        <p:nvSpPr>
          <p:cNvPr id="2" name="Title 1"/>
          <p:cNvSpPr>
            <a:spLocks noGrp="1"/>
          </p:cNvSpPr>
          <p:nvPr>
            <p:ph type="title"/>
          </p:nvPr>
        </p:nvSpPr>
        <p:spPr>
          <a:xfrm>
            <a:off x="838200" y="457200"/>
            <a:ext cx="10515600" cy="800100"/>
          </a:xfrm>
        </p:spPr>
        <p:txBody>
          <a:bodyPr/>
          <a:lstStyle/>
          <a:p>
            <a:r>
              <a:rPr lang="en-US" dirty="0" err="1"/>
              <a:t>Indicadores</a:t>
            </a:r>
            <a:r>
              <a:rPr lang="en-US" dirty="0"/>
              <a:t> e </a:t>
            </a:r>
            <a:r>
              <a:rPr lang="en-US" dirty="0" err="1"/>
              <a:t>objetivos</a:t>
            </a:r>
            <a:endParaRPr lang="en-US" dirty="0"/>
          </a:p>
        </p:txBody>
      </p:sp>
      <p:graphicFrame>
        <p:nvGraphicFramePr>
          <p:cNvPr id="3" name="Table 2">
            <a:extLst>
              <a:ext uri="{FF2B5EF4-FFF2-40B4-BE49-F238E27FC236}">
                <a16:creationId xmlns:a16="http://schemas.microsoft.com/office/drawing/2014/main" id="{2ECE06D7-8EA7-2E53-D92F-33B635726778}"/>
              </a:ext>
            </a:extLst>
          </p:cNvPr>
          <p:cNvGraphicFramePr>
            <a:graphicFrameLocks noGrp="1"/>
          </p:cNvGraphicFramePr>
          <p:nvPr>
            <p:extLst>
              <p:ext uri="{D42A27DB-BD31-4B8C-83A1-F6EECF244321}">
                <p14:modId xmlns:p14="http://schemas.microsoft.com/office/powerpoint/2010/main" val="271414197"/>
              </p:ext>
            </p:extLst>
          </p:nvPr>
        </p:nvGraphicFramePr>
        <p:xfrm>
          <a:off x="838200" y="2612218"/>
          <a:ext cx="2232660" cy="1790988"/>
        </p:xfrm>
        <a:graphic>
          <a:graphicData uri="http://schemas.openxmlformats.org/drawingml/2006/table">
            <a:tbl>
              <a:tblPr firstRow="1" bandRow="1">
                <a:tableStyleId>{5C22544A-7EE6-4342-B048-85BDC9FD1C3A}</a:tableStyleId>
              </a:tblPr>
              <a:tblGrid>
                <a:gridCol w="2232660">
                  <a:extLst>
                    <a:ext uri="{9D8B030D-6E8A-4147-A177-3AD203B41FA5}">
                      <a16:colId xmlns:a16="http://schemas.microsoft.com/office/drawing/2014/main" val="1914472087"/>
                    </a:ext>
                  </a:extLst>
                </a:gridCol>
              </a:tblGrid>
              <a:tr h="1790988">
                <a:tc>
                  <a:txBody>
                    <a:bodyPr/>
                    <a:lstStyle/>
                    <a:p>
                      <a:pPr algn="l"/>
                      <a:r>
                        <a:rPr lang="en-US" sz="2800" dirty="0" err="1">
                          <a:solidFill>
                            <a:schemeClr val="tx1"/>
                          </a:solidFill>
                        </a:rPr>
                        <a:t>Indicador</a:t>
                      </a:r>
                      <a:endParaRPr lang="en-US" sz="2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5E0B4"/>
                    </a:solidFill>
                  </a:tcPr>
                </a:tc>
                <a:extLst>
                  <a:ext uri="{0D108BD9-81ED-4DB2-BD59-A6C34878D82A}">
                    <a16:rowId xmlns:a16="http://schemas.microsoft.com/office/drawing/2014/main" val="2075535886"/>
                  </a:ext>
                </a:extLst>
              </a:tr>
            </a:tbl>
          </a:graphicData>
        </a:graphic>
      </p:graphicFrame>
      <p:graphicFrame>
        <p:nvGraphicFramePr>
          <p:cNvPr id="4" name="Table 3">
            <a:extLst>
              <a:ext uri="{FF2B5EF4-FFF2-40B4-BE49-F238E27FC236}">
                <a16:creationId xmlns:a16="http://schemas.microsoft.com/office/drawing/2014/main" id="{76FE616C-89D0-DE90-0969-AF9908A2FA05}"/>
              </a:ext>
            </a:extLst>
          </p:cNvPr>
          <p:cNvGraphicFramePr>
            <a:graphicFrameLocks noGrp="1"/>
          </p:cNvGraphicFramePr>
          <p:nvPr>
            <p:extLst>
              <p:ext uri="{D42A27DB-BD31-4B8C-83A1-F6EECF244321}">
                <p14:modId xmlns:p14="http://schemas.microsoft.com/office/powerpoint/2010/main" val="1656401202"/>
              </p:ext>
            </p:extLst>
          </p:nvPr>
        </p:nvGraphicFramePr>
        <p:xfrm>
          <a:off x="838200" y="4397810"/>
          <a:ext cx="2232660" cy="1798320"/>
        </p:xfrm>
        <a:graphic>
          <a:graphicData uri="http://schemas.openxmlformats.org/drawingml/2006/table">
            <a:tbl>
              <a:tblPr firstRow="1" bandRow="1">
                <a:tableStyleId>{5C22544A-7EE6-4342-B048-85BDC9FD1C3A}</a:tableStyleId>
              </a:tblPr>
              <a:tblGrid>
                <a:gridCol w="2232660">
                  <a:extLst>
                    <a:ext uri="{9D8B030D-6E8A-4147-A177-3AD203B41FA5}">
                      <a16:colId xmlns:a16="http://schemas.microsoft.com/office/drawing/2014/main" val="1914472087"/>
                    </a:ext>
                  </a:extLst>
                </a:gridCol>
              </a:tblGrid>
              <a:tr h="1798320">
                <a:tc>
                  <a:txBody>
                    <a:bodyPr/>
                    <a:lstStyle/>
                    <a:p>
                      <a:pPr algn="l"/>
                      <a:r>
                        <a:rPr lang="en-US" sz="2800" dirty="0" err="1">
                          <a:solidFill>
                            <a:schemeClr val="tx1"/>
                          </a:solidFill>
                        </a:rPr>
                        <a:t>Objetivo</a:t>
                      </a:r>
                      <a:endParaRPr lang="en-US" sz="2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5E0B4"/>
                    </a:solidFill>
                  </a:tcPr>
                </a:tc>
                <a:extLst>
                  <a:ext uri="{0D108BD9-81ED-4DB2-BD59-A6C34878D82A}">
                    <a16:rowId xmlns:a16="http://schemas.microsoft.com/office/drawing/2014/main" val="2075535886"/>
                  </a:ext>
                </a:extLst>
              </a:tr>
            </a:tbl>
          </a:graphicData>
        </a:graphic>
      </p:graphicFrame>
      <p:graphicFrame>
        <p:nvGraphicFramePr>
          <p:cNvPr id="5" name="Table 4">
            <a:extLst>
              <a:ext uri="{FF2B5EF4-FFF2-40B4-BE49-F238E27FC236}">
                <a16:creationId xmlns:a16="http://schemas.microsoft.com/office/drawing/2014/main" id="{CCD4D63E-759E-512E-FC22-602830D081DB}"/>
              </a:ext>
            </a:extLst>
          </p:cNvPr>
          <p:cNvGraphicFramePr>
            <a:graphicFrameLocks noGrp="1"/>
          </p:cNvGraphicFramePr>
          <p:nvPr>
            <p:extLst>
              <p:ext uri="{D42A27DB-BD31-4B8C-83A1-F6EECF244321}">
                <p14:modId xmlns:p14="http://schemas.microsoft.com/office/powerpoint/2010/main" val="2266848113"/>
              </p:ext>
            </p:extLst>
          </p:nvPr>
        </p:nvGraphicFramePr>
        <p:xfrm>
          <a:off x="2795452" y="2098300"/>
          <a:ext cx="4091940" cy="518160"/>
        </p:xfrm>
        <a:graphic>
          <a:graphicData uri="http://schemas.openxmlformats.org/drawingml/2006/table">
            <a:tbl>
              <a:tblPr firstRow="1" bandRow="1">
                <a:tableStyleId>{5C22544A-7EE6-4342-B048-85BDC9FD1C3A}</a:tableStyleId>
              </a:tblPr>
              <a:tblGrid>
                <a:gridCol w="4091940">
                  <a:extLst>
                    <a:ext uri="{9D8B030D-6E8A-4147-A177-3AD203B41FA5}">
                      <a16:colId xmlns:a16="http://schemas.microsoft.com/office/drawing/2014/main" val="1914472087"/>
                    </a:ext>
                  </a:extLst>
                </a:gridCol>
              </a:tblGrid>
              <a:tr h="445304">
                <a:tc>
                  <a:txBody>
                    <a:bodyPr/>
                    <a:lstStyle/>
                    <a:p>
                      <a:pPr algn="ctr"/>
                      <a:r>
                        <a:rPr lang="en-US" sz="2800" dirty="0" err="1">
                          <a:solidFill>
                            <a:schemeClr val="tx1"/>
                          </a:solidFill>
                        </a:rPr>
                        <a:t>Definição</a:t>
                      </a:r>
                      <a:endParaRPr lang="en-US" sz="2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075535886"/>
                  </a:ext>
                </a:extLst>
              </a:tr>
            </a:tbl>
          </a:graphicData>
        </a:graphic>
      </p:graphicFrame>
      <p:graphicFrame>
        <p:nvGraphicFramePr>
          <p:cNvPr id="6" name="Table 5">
            <a:extLst>
              <a:ext uri="{FF2B5EF4-FFF2-40B4-BE49-F238E27FC236}">
                <a16:creationId xmlns:a16="http://schemas.microsoft.com/office/drawing/2014/main" id="{502F2DEE-9166-6939-D80D-EE9E90DAAD1D}"/>
              </a:ext>
            </a:extLst>
          </p:cNvPr>
          <p:cNvGraphicFramePr>
            <a:graphicFrameLocks noGrp="1"/>
          </p:cNvGraphicFramePr>
          <p:nvPr>
            <p:extLst>
              <p:ext uri="{D42A27DB-BD31-4B8C-83A1-F6EECF244321}">
                <p14:modId xmlns:p14="http://schemas.microsoft.com/office/powerpoint/2010/main" val="4066917806"/>
              </p:ext>
            </p:extLst>
          </p:nvPr>
        </p:nvGraphicFramePr>
        <p:xfrm>
          <a:off x="6900453" y="2090680"/>
          <a:ext cx="4827815" cy="518160"/>
        </p:xfrm>
        <a:graphic>
          <a:graphicData uri="http://schemas.openxmlformats.org/drawingml/2006/table">
            <a:tbl>
              <a:tblPr firstRow="1" bandRow="1">
                <a:tableStyleId>{5C22544A-7EE6-4342-B048-85BDC9FD1C3A}</a:tableStyleId>
              </a:tblPr>
              <a:tblGrid>
                <a:gridCol w="4827815">
                  <a:extLst>
                    <a:ext uri="{9D8B030D-6E8A-4147-A177-3AD203B41FA5}">
                      <a16:colId xmlns:a16="http://schemas.microsoft.com/office/drawing/2014/main" val="1914472087"/>
                    </a:ext>
                  </a:extLst>
                </a:gridCol>
              </a:tblGrid>
              <a:tr h="370840">
                <a:tc>
                  <a:txBody>
                    <a:bodyPr/>
                    <a:lstStyle/>
                    <a:p>
                      <a:pPr algn="ctr"/>
                      <a:r>
                        <a:rPr lang="en-US" sz="2800" dirty="0" err="1">
                          <a:solidFill>
                            <a:schemeClr val="tx1"/>
                          </a:solidFill>
                        </a:rPr>
                        <a:t>Exemplo</a:t>
                      </a:r>
                      <a:endParaRPr lang="en-US" sz="28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075535886"/>
                  </a:ext>
                </a:extLst>
              </a:tr>
            </a:tbl>
          </a:graphicData>
        </a:graphic>
      </p:graphicFrame>
      <p:graphicFrame>
        <p:nvGraphicFramePr>
          <p:cNvPr id="7" name="Table 6">
            <a:extLst>
              <a:ext uri="{FF2B5EF4-FFF2-40B4-BE49-F238E27FC236}">
                <a16:creationId xmlns:a16="http://schemas.microsoft.com/office/drawing/2014/main" id="{7027842F-14DE-E585-6773-FDBE50FCCF4A}"/>
              </a:ext>
            </a:extLst>
          </p:cNvPr>
          <p:cNvGraphicFramePr>
            <a:graphicFrameLocks noGrp="1"/>
          </p:cNvGraphicFramePr>
          <p:nvPr>
            <p:extLst>
              <p:ext uri="{D42A27DB-BD31-4B8C-83A1-F6EECF244321}">
                <p14:modId xmlns:p14="http://schemas.microsoft.com/office/powerpoint/2010/main" val="414288264"/>
              </p:ext>
            </p:extLst>
          </p:nvPr>
        </p:nvGraphicFramePr>
        <p:xfrm>
          <a:off x="2808514" y="2608840"/>
          <a:ext cx="4078877" cy="1798320"/>
        </p:xfrm>
        <a:graphic>
          <a:graphicData uri="http://schemas.openxmlformats.org/drawingml/2006/table">
            <a:tbl>
              <a:tblPr firstRow="1" bandRow="1">
                <a:tableStyleId>{5C22544A-7EE6-4342-B048-85BDC9FD1C3A}</a:tableStyleId>
              </a:tblPr>
              <a:tblGrid>
                <a:gridCol w="4078877">
                  <a:extLst>
                    <a:ext uri="{9D8B030D-6E8A-4147-A177-3AD203B41FA5}">
                      <a16:colId xmlns:a16="http://schemas.microsoft.com/office/drawing/2014/main" val="1914472087"/>
                    </a:ext>
                  </a:extLst>
                </a:gridCol>
              </a:tblGrid>
              <a:tr h="1798320">
                <a:tc>
                  <a:txBody>
                    <a:bodyPr/>
                    <a:lstStyle/>
                    <a:p>
                      <a:r>
                        <a:rPr lang="en-US" sz="2400" b="0" dirty="0">
                          <a:solidFill>
                            <a:schemeClr val="tx1"/>
                          </a:solidFill>
                        </a:rPr>
                        <a:t>Medida de um </a:t>
                      </a:r>
                      <a:br>
                        <a:rPr lang="en-US" sz="2400" b="0" dirty="0">
                          <a:solidFill>
                            <a:schemeClr val="tx1"/>
                          </a:solidFill>
                        </a:rPr>
                      </a:br>
                      <a:r>
                        <a:rPr lang="en-US" sz="2400" b="0" dirty="0" err="1">
                          <a:solidFill>
                            <a:schemeClr val="tx1"/>
                          </a:solidFill>
                        </a:rPr>
                        <a:t>aspecto</a:t>
                      </a:r>
                      <a:r>
                        <a:rPr lang="en-US" sz="2400" b="0" dirty="0">
                          <a:solidFill>
                            <a:schemeClr val="tx1"/>
                          </a:solidFill>
                        </a:rPr>
                        <a:t> ou atributo chave do </a:t>
                      </a:r>
                      <a:r>
                        <a:rPr lang="en-US" sz="2400" b="0" dirty="0" err="1">
                          <a:solidFill>
                            <a:schemeClr val="tx1"/>
                          </a:solidFill>
                        </a:rPr>
                        <a:t>sistema</a:t>
                      </a:r>
                      <a:r>
                        <a:rPr lang="en-US" sz="2400" b="0" dirty="0">
                          <a:solidFill>
                            <a:schemeClr val="tx1"/>
                          </a:solidFill>
                        </a:rPr>
                        <a:t> de vigilância</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5E0B4"/>
                    </a:solidFill>
                  </a:tcPr>
                </a:tc>
                <a:extLst>
                  <a:ext uri="{0D108BD9-81ED-4DB2-BD59-A6C34878D82A}">
                    <a16:rowId xmlns:a16="http://schemas.microsoft.com/office/drawing/2014/main" val="2075535886"/>
                  </a:ext>
                </a:extLst>
              </a:tr>
            </a:tbl>
          </a:graphicData>
        </a:graphic>
      </p:graphicFrame>
      <p:graphicFrame>
        <p:nvGraphicFramePr>
          <p:cNvPr id="8" name="Table 7">
            <a:extLst>
              <a:ext uri="{FF2B5EF4-FFF2-40B4-BE49-F238E27FC236}">
                <a16:creationId xmlns:a16="http://schemas.microsoft.com/office/drawing/2014/main" id="{E318D1F0-280D-12C9-B975-AB5ED2FA98B3}"/>
              </a:ext>
            </a:extLst>
          </p:cNvPr>
          <p:cNvGraphicFramePr>
            <a:graphicFrameLocks noGrp="1"/>
          </p:cNvGraphicFramePr>
          <p:nvPr>
            <p:extLst>
              <p:ext uri="{D42A27DB-BD31-4B8C-83A1-F6EECF244321}">
                <p14:modId xmlns:p14="http://schemas.microsoft.com/office/powerpoint/2010/main" val="3871214622"/>
              </p:ext>
            </p:extLst>
          </p:nvPr>
        </p:nvGraphicFramePr>
        <p:xfrm>
          <a:off x="2808514" y="4395586"/>
          <a:ext cx="4091940" cy="1798320"/>
        </p:xfrm>
        <a:graphic>
          <a:graphicData uri="http://schemas.openxmlformats.org/drawingml/2006/table">
            <a:tbl>
              <a:tblPr firstRow="1" bandRow="1">
                <a:tableStyleId>{5C22544A-7EE6-4342-B048-85BDC9FD1C3A}</a:tableStyleId>
              </a:tblPr>
              <a:tblGrid>
                <a:gridCol w="4091940">
                  <a:extLst>
                    <a:ext uri="{9D8B030D-6E8A-4147-A177-3AD203B41FA5}">
                      <a16:colId xmlns:a16="http://schemas.microsoft.com/office/drawing/2014/main" val="1914472087"/>
                    </a:ext>
                  </a:extLst>
                </a:gridCol>
              </a:tblGrid>
              <a:tr h="1798320">
                <a:tc>
                  <a:txBody>
                    <a:bodyPr/>
                    <a:lstStyle/>
                    <a:p>
                      <a:r>
                        <a:rPr lang="en-US" sz="2400" b="0" dirty="0">
                          <a:solidFill>
                            <a:schemeClr val="tx1"/>
                          </a:solidFill>
                        </a:rPr>
                        <a:t>Objetivo de desempenho </a:t>
                      </a:r>
                      <a:br>
                        <a:rPr lang="en-US" sz="2400" b="0" dirty="0">
                          <a:solidFill>
                            <a:schemeClr val="tx1"/>
                          </a:solidFill>
                        </a:rPr>
                      </a:br>
                      <a:r>
                        <a:rPr lang="en-US" sz="2400" b="0" dirty="0">
                          <a:solidFill>
                            <a:schemeClr val="tx1"/>
                          </a:solidFill>
                        </a:rPr>
                        <a:t>para o indicador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5E0B4"/>
                    </a:solidFill>
                  </a:tcPr>
                </a:tc>
                <a:extLst>
                  <a:ext uri="{0D108BD9-81ED-4DB2-BD59-A6C34878D82A}">
                    <a16:rowId xmlns:a16="http://schemas.microsoft.com/office/drawing/2014/main" val="2075535886"/>
                  </a:ext>
                </a:extLst>
              </a:tr>
            </a:tbl>
          </a:graphicData>
        </a:graphic>
      </p:graphicFrame>
      <p:graphicFrame>
        <p:nvGraphicFramePr>
          <p:cNvPr id="10" name="Table 9">
            <a:extLst>
              <a:ext uri="{FF2B5EF4-FFF2-40B4-BE49-F238E27FC236}">
                <a16:creationId xmlns:a16="http://schemas.microsoft.com/office/drawing/2014/main" id="{50570BF4-2900-7F7D-5079-347D85E67C0A}"/>
              </a:ext>
            </a:extLst>
          </p:cNvPr>
          <p:cNvGraphicFramePr>
            <a:graphicFrameLocks noGrp="1"/>
          </p:cNvGraphicFramePr>
          <p:nvPr>
            <p:extLst>
              <p:ext uri="{D42A27DB-BD31-4B8C-83A1-F6EECF244321}">
                <p14:modId xmlns:p14="http://schemas.microsoft.com/office/powerpoint/2010/main" val="622989633"/>
              </p:ext>
            </p:extLst>
          </p:nvPr>
        </p:nvGraphicFramePr>
        <p:xfrm>
          <a:off x="6887391" y="2601220"/>
          <a:ext cx="4840877" cy="1786746"/>
        </p:xfrm>
        <a:graphic>
          <a:graphicData uri="http://schemas.openxmlformats.org/drawingml/2006/table">
            <a:tbl>
              <a:tblPr firstRow="1" bandRow="1">
                <a:tableStyleId>{5C22544A-7EE6-4342-B048-85BDC9FD1C3A}</a:tableStyleId>
              </a:tblPr>
              <a:tblGrid>
                <a:gridCol w="4840877">
                  <a:extLst>
                    <a:ext uri="{9D8B030D-6E8A-4147-A177-3AD203B41FA5}">
                      <a16:colId xmlns:a16="http://schemas.microsoft.com/office/drawing/2014/main" val="1914472087"/>
                    </a:ext>
                  </a:extLst>
                </a:gridCol>
              </a:tblGrid>
              <a:tr h="1786746">
                <a:tc>
                  <a:txBody>
                    <a:bodyPr/>
                    <a:lstStyle/>
                    <a:p>
                      <a:r>
                        <a:rPr lang="en-US" sz="2400" b="0" dirty="0">
                          <a:solidFill>
                            <a:schemeClr val="tx1"/>
                          </a:solidFill>
                        </a:rPr>
                        <a:t>Percentual de </a:t>
                      </a:r>
                      <a:r>
                        <a:rPr lang="en-US" sz="2400" b="0" dirty="0" err="1">
                          <a:solidFill>
                            <a:schemeClr val="tx1"/>
                          </a:solidFill>
                        </a:rPr>
                        <a:t>estabelecimentos</a:t>
                      </a:r>
                      <a:r>
                        <a:rPr lang="en-US" sz="2400" b="0" dirty="0">
                          <a:solidFill>
                            <a:schemeClr val="tx1"/>
                          </a:solidFill>
                        </a:rPr>
                        <a:t> que </a:t>
                      </a:r>
                      <a:r>
                        <a:rPr lang="en-US" sz="2400" b="0" dirty="0" err="1">
                          <a:solidFill>
                            <a:schemeClr val="tx1"/>
                          </a:solidFill>
                        </a:rPr>
                        <a:t>enviam</a:t>
                      </a:r>
                      <a:r>
                        <a:rPr lang="en-US" sz="2400" b="0" dirty="0">
                          <a:solidFill>
                            <a:schemeClr val="tx1"/>
                          </a:solidFill>
                        </a:rPr>
                        <a:t> o </a:t>
                      </a:r>
                      <a:r>
                        <a:rPr lang="en-US" sz="2400" b="0" dirty="0" err="1">
                          <a:solidFill>
                            <a:schemeClr val="tx1"/>
                          </a:solidFill>
                        </a:rPr>
                        <a:t>relatório</a:t>
                      </a:r>
                      <a:r>
                        <a:rPr lang="en-US" sz="2400" b="0" dirty="0">
                          <a:solidFill>
                            <a:schemeClr val="tx1"/>
                          </a:solidFill>
                        </a:rPr>
                        <a:t> </a:t>
                      </a:r>
                      <a:r>
                        <a:rPr lang="en-US" sz="2400" b="0" dirty="0" err="1">
                          <a:solidFill>
                            <a:schemeClr val="tx1"/>
                          </a:solidFill>
                        </a:rPr>
                        <a:t>semanal</a:t>
                      </a:r>
                      <a:r>
                        <a:rPr lang="en-US" sz="2400" b="0" dirty="0">
                          <a:solidFill>
                            <a:schemeClr val="tx1"/>
                          </a:solidFill>
                        </a:rPr>
                        <a:t> no </a:t>
                      </a:r>
                      <a:r>
                        <a:rPr lang="en-US" sz="2400" b="0" dirty="0" err="1">
                          <a:solidFill>
                            <a:schemeClr val="tx1"/>
                          </a:solidFill>
                        </a:rPr>
                        <a:t>prazo</a:t>
                      </a:r>
                      <a:r>
                        <a:rPr lang="en-US" sz="2400" b="0" dirty="0">
                          <a:solidFill>
                            <a:schemeClr val="tx1"/>
                          </a:solidFill>
                        </a:rPr>
                        <a:t> de </a:t>
                      </a:r>
                      <a:r>
                        <a:rPr lang="en-US" sz="2400" b="0" dirty="0" err="1">
                          <a:solidFill>
                            <a:schemeClr val="tx1"/>
                          </a:solidFill>
                        </a:rPr>
                        <a:t>dois</a:t>
                      </a:r>
                      <a:r>
                        <a:rPr lang="en-US" sz="2400" b="0" dirty="0">
                          <a:solidFill>
                            <a:schemeClr val="tx1"/>
                          </a:solidFill>
                        </a:rPr>
                        <a:t> </a:t>
                      </a:r>
                      <a:r>
                        <a:rPr lang="en-US" sz="2400" b="0" dirty="0" err="1">
                          <a:solidFill>
                            <a:schemeClr val="tx1"/>
                          </a:solidFill>
                        </a:rPr>
                        <a:t>dias</a:t>
                      </a:r>
                      <a:r>
                        <a:rPr lang="en-US" sz="2400" b="0" dirty="0">
                          <a:solidFill>
                            <a:schemeClr val="tx1"/>
                          </a:solidFill>
                        </a:rPr>
                        <a:t> </a:t>
                      </a:r>
                      <a:r>
                        <a:rPr lang="en-US" sz="2400" b="0" dirty="0" err="1">
                          <a:solidFill>
                            <a:schemeClr val="tx1"/>
                          </a:solidFill>
                        </a:rPr>
                        <a:t>após</a:t>
                      </a:r>
                      <a:r>
                        <a:rPr lang="en-US" sz="2400" b="0" dirty="0">
                          <a:solidFill>
                            <a:schemeClr val="tx1"/>
                          </a:solidFill>
                        </a:rPr>
                        <a:t> o final da </a:t>
                      </a:r>
                      <a:r>
                        <a:rPr lang="en-US" sz="2400" b="0" dirty="0" err="1">
                          <a:solidFill>
                            <a:schemeClr val="tx1"/>
                          </a:solidFill>
                        </a:rPr>
                        <a:t>semana</a:t>
                      </a:r>
                      <a:r>
                        <a:rPr lang="en-US" sz="2400" b="0" dirty="0">
                          <a:solidFill>
                            <a:schemeClr val="tx1"/>
                          </a:solidFill>
                        </a:rPr>
                        <a:t> de </a:t>
                      </a:r>
                      <a:r>
                        <a:rPr lang="en-US" sz="2400" b="0" dirty="0" err="1">
                          <a:solidFill>
                            <a:schemeClr val="tx1"/>
                          </a:solidFill>
                        </a:rPr>
                        <a:t>referência</a:t>
                      </a:r>
                      <a:endParaRPr lang="en-US" sz="2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5E0B4"/>
                    </a:solidFill>
                  </a:tcPr>
                </a:tc>
                <a:extLst>
                  <a:ext uri="{0D108BD9-81ED-4DB2-BD59-A6C34878D82A}">
                    <a16:rowId xmlns:a16="http://schemas.microsoft.com/office/drawing/2014/main" val="2075535886"/>
                  </a:ext>
                </a:extLst>
              </a:tr>
            </a:tbl>
          </a:graphicData>
        </a:graphic>
      </p:graphicFrame>
      <p:graphicFrame>
        <p:nvGraphicFramePr>
          <p:cNvPr id="12" name="Table 11">
            <a:extLst>
              <a:ext uri="{FF2B5EF4-FFF2-40B4-BE49-F238E27FC236}">
                <a16:creationId xmlns:a16="http://schemas.microsoft.com/office/drawing/2014/main" id="{76F495BF-141E-EB25-EA98-3F6086872376}"/>
              </a:ext>
            </a:extLst>
          </p:cNvPr>
          <p:cNvGraphicFramePr>
            <a:graphicFrameLocks noGrp="1"/>
          </p:cNvGraphicFramePr>
          <p:nvPr>
            <p:extLst>
              <p:ext uri="{D42A27DB-BD31-4B8C-83A1-F6EECF244321}">
                <p14:modId xmlns:p14="http://schemas.microsoft.com/office/powerpoint/2010/main" val="3378422888"/>
              </p:ext>
            </p:extLst>
          </p:nvPr>
        </p:nvGraphicFramePr>
        <p:xfrm>
          <a:off x="6913515" y="4397419"/>
          <a:ext cx="4814753" cy="1788868"/>
        </p:xfrm>
        <a:graphic>
          <a:graphicData uri="http://schemas.openxmlformats.org/drawingml/2006/table">
            <a:tbl>
              <a:tblPr firstRow="1" bandRow="1">
                <a:tableStyleId>{5C22544A-7EE6-4342-B048-85BDC9FD1C3A}</a:tableStyleId>
              </a:tblPr>
              <a:tblGrid>
                <a:gridCol w="4814753">
                  <a:extLst>
                    <a:ext uri="{9D8B030D-6E8A-4147-A177-3AD203B41FA5}">
                      <a16:colId xmlns:a16="http://schemas.microsoft.com/office/drawing/2014/main" val="1914472087"/>
                    </a:ext>
                  </a:extLst>
                </a:gridCol>
              </a:tblGrid>
              <a:tr h="1788868">
                <a:tc>
                  <a:txBody>
                    <a:bodyPr/>
                    <a:lstStyle/>
                    <a:p>
                      <a:r>
                        <a:rPr lang="en-US" sz="2400" b="0" dirty="0">
                          <a:solidFill>
                            <a:schemeClr val="tx1"/>
                          </a:solidFill>
                        </a:rPr>
                        <a:t>80% dos </a:t>
                      </a:r>
                      <a:r>
                        <a:rPr lang="en-US" sz="2400" b="0" dirty="0" err="1">
                          <a:solidFill>
                            <a:schemeClr val="tx1"/>
                          </a:solidFill>
                        </a:rPr>
                        <a:t>estabelecimentos</a:t>
                      </a:r>
                      <a:r>
                        <a:rPr lang="en-US" sz="2400" b="0" dirty="0">
                          <a:solidFill>
                            <a:schemeClr val="tx1"/>
                          </a:solidFill>
                        </a:rPr>
                        <a:t> </a:t>
                      </a:r>
                      <a:r>
                        <a:rPr lang="en-US" sz="2400" b="0" dirty="0" err="1">
                          <a:solidFill>
                            <a:schemeClr val="tx1"/>
                          </a:solidFill>
                        </a:rPr>
                        <a:t>enviam</a:t>
                      </a:r>
                      <a:r>
                        <a:rPr lang="en-US" sz="2400" b="0" dirty="0">
                          <a:solidFill>
                            <a:schemeClr val="tx1"/>
                          </a:solidFill>
                        </a:rPr>
                        <a:t> o </a:t>
                      </a:r>
                      <a:r>
                        <a:rPr lang="en-US" sz="2400" b="0" dirty="0" err="1">
                          <a:solidFill>
                            <a:schemeClr val="tx1"/>
                          </a:solidFill>
                        </a:rPr>
                        <a:t>relatório</a:t>
                      </a:r>
                      <a:r>
                        <a:rPr lang="en-US" sz="2400" b="0" dirty="0">
                          <a:solidFill>
                            <a:schemeClr val="tx1"/>
                          </a:solidFill>
                        </a:rPr>
                        <a:t> no </a:t>
                      </a:r>
                      <a:r>
                        <a:rPr lang="en-US" sz="2400" b="0" dirty="0" err="1">
                          <a:solidFill>
                            <a:schemeClr val="tx1"/>
                          </a:solidFill>
                        </a:rPr>
                        <a:t>prazo</a:t>
                      </a:r>
                      <a:r>
                        <a:rPr lang="en-US" sz="2400" b="0" dirty="0">
                          <a:solidFill>
                            <a:schemeClr val="tx1"/>
                          </a:solidFill>
                        </a:rPr>
                        <a:t> de </a:t>
                      </a:r>
                      <a:r>
                        <a:rPr lang="en-US" sz="2400" b="0" dirty="0" err="1">
                          <a:solidFill>
                            <a:schemeClr val="tx1"/>
                          </a:solidFill>
                        </a:rPr>
                        <a:t>dois</a:t>
                      </a:r>
                      <a:r>
                        <a:rPr lang="en-US" sz="2400" b="0" dirty="0">
                          <a:solidFill>
                            <a:schemeClr val="tx1"/>
                          </a:solidFill>
                        </a:rPr>
                        <a:t> </a:t>
                      </a:r>
                      <a:r>
                        <a:rPr lang="en-US" sz="2400" b="0" dirty="0" err="1">
                          <a:solidFill>
                            <a:schemeClr val="tx1"/>
                          </a:solidFill>
                        </a:rPr>
                        <a:t>dias</a:t>
                      </a:r>
                      <a:r>
                        <a:rPr lang="en-US" sz="2400" b="0" dirty="0">
                          <a:solidFill>
                            <a:schemeClr val="tx1"/>
                          </a:solidFill>
                        </a:rPr>
                        <a:t> </a:t>
                      </a:r>
                      <a:r>
                        <a:rPr lang="en-US" sz="2400" b="0" dirty="0" err="1">
                          <a:solidFill>
                            <a:schemeClr val="tx1"/>
                          </a:solidFill>
                        </a:rPr>
                        <a:t>após</a:t>
                      </a:r>
                      <a:r>
                        <a:rPr lang="en-US" sz="2400" b="0" dirty="0">
                          <a:solidFill>
                            <a:schemeClr val="tx1"/>
                          </a:solidFill>
                        </a:rPr>
                        <a:t> o final da </a:t>
                      </a:r>
                      <a:r>
                        <a:rPr lang="en-US" sz="2400" b="0" dirty="0" err="1">
                          <a:solidFill>
                            <a:schemeClr val="tx1"/>
                          </a:solidFill>
                        </a:rPr>
                        <a:t>semana</a:t>
                      </a:r>
                      <a:r>
                        <a:rPr lang="en-US" sz="2400" b="0" dirty="0">
                          <a:solidFill>
                            <a:schemeClr val="tx1"/>
                          </a:solidFill>
                        </a:rPr>
                        <a:t> de </a:t>
                      </a:r>
                      <a:r>
                        <a:rPr lang="en-US" sz="2400" b="0" dirty="0" err="1">
                          <a:solidFill>
                            <a:schemeClr val="tx1"/>
                          </a:solidFill>
                        </a:rPr>
                        <a:t>referência</a:t>
                      </a:r>
                      <a:endParaRPr lang="en-US" sz="2400" b="0" dirty="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5E0B4"/>
                    </a:solidFill>
                  </a:tcPr>
                </a:tc>
                <a:extLst>
                  <a:ext uri="{0D108BD9-81ED-4DB2-BD59-A6C34878D82A}">
                    <a16:rowId xmlns:a16="http://schemas.microsoft.com/office/drawing/2014/main" val="2075535886"/>
                  </a:ext>
                </a:extLst>
              </a:tr>
            </a:tbl>
          </a:graphicData>
        </a:graphic>
      </p:graphicFrame>
    </p:spTree>
    <p:extLst>
      <p:ext uri="{BB962C8B-B14F-4D97-AF65-F5344CB8AC3E}">
        <p14:creationId xmlns:p14="http://schemas.microsoft.com/office/powerpoint/2010/main" val="74438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05B1FB0A-3441-DCF1-72C0-0251CEB22F6B}"/>
              </a:ext>
            </a:extLst>
          </p:cNvPr>
          <p:cNvSpPr>
            <a:spLocks noGrp="1"/>
          </p:cNvSpPr>
          <p:nvPr>
            <p:ph sz="half" idx="2"/>
          </p:nvPr>
        </p:nvSpPr>
        <p:spPr>
          <a:xfrm>
            <a:off x="838200" y="1478857"/>
            <a:ext cx="10515600" cy="4639309"/>
          </a:xfrm>
        </p:spPr>
        <p:txBody>
          <a:bodyPr/>
          <a:lstStyle/>
          <a:p>
            <a:pPr lvl="1"/>
            <a:endParaRPr lang="en-US" altLang="en-US" dirty="0"/>
          </a:p>
          <a:p>
            <a:endParaRPr lang="en-US" dirty="0"/>
          </a:p>
        </p:txBody>
      </p:sp>
      <p:sp>
        <p:nvSpPr>
          <p:cNvPr id="2" name="Title 1"/>
          <p:cNvSpPr>
            <a:spLocks noGrp="1"/>
          </p:cNvSpPr>
          <p:nvPr>
            <p:ph type="title"/>
          </p:nvPr>
        </p:nvSpPr>
        <p:spPr>
          <a:xfrm>
            <a:off x="838200" y="457200"/>
            <a:ext cx="10515600" cy="800100"/>
          </a:xfrm>
        </p:spPr>
        <p:txBody>
          <a:bodyPr/>
          <a:lstStyle/>
          <a:p>
            <a:r>
              <a:rPr lang="en-US" dirty="0" err="1"/>
              <a:t>Indicadores</a:t>
            </a:r>
            <a:r>
              <a:rPr lang="en-US" dirty="0"/>
              <a:t> de </a:t>
            </a:r>
            <a:r>
              <a:rPr lang="en-US" dirty="0" err="1"/>
              <a:t>desempenho</a:t>
            </a:r>
            <a:r>
              <a:rPr lang="en-US" dirty="0"/>
              <a:t> (1/3)</a:t>
            </a:r>
          </a:p>
        </p:txBody>
      </p:sp>
      <p:sp>
        <p:nvSpPr>
          <p:cNvPr id="13" name="Content Placeholder 10">
            <a:extLst>
              <a:ext uri="{FF2B5EF4-FFF2-40B4-BE49-F238E27FC236}">
                <a16:creationId xmlns:a16="http://schemas.microsoft.com/office/drawing/2014/main" id="{C674F4CE-498F-A94E-122D-E23420EBC23B}"/>
              </a:ext>
            </a:extLst>
          </p:cNvPr>
          <p:cNvSpPr txBox="1">
            <a:spLocks/>
          </p:cNvSpPr>
          <p:nvPr/>
        </p:nvSpPr>
        <p:spPr>
          <a:xfrm>
            <a:off x="990600" y="1631257"/>
            <a:ext cx="9767888" cy="4639309"/>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r>
              <a:rPr lang="en-US" dirty="0" err="1">
                <a:latin typeface="Arial" panose="020B0604020202020204" pitchFamily="34" charset="0"/>
                <a:cs typeface="Arial" panose="020B0604020202020204" pitchFamily="34" charset="0"/>
              </a:rPr>
              <a:t>Relatórios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laboratórios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ou</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estabelecimentos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saúde</a:t>
            </a:r>
            <a:endParaRPr lang="en-US" dirty="0">
              <a:latin typeface="Arial" panose="020B0604020202020204" pitchFamily="34" charset="0"/>
              <a:cs typeface="Arial" panose="020B0604020202020204" pitchFamily="34" charset="0"/>
            </a:endParaRPr>
          </a:p>
          <a:p>
            <a:pPr fontAlgn="auto"/>
            <a:r>
              <a:rPr lang="en-US" dirty="0" err="1">
                <a:latin typeface="Arial" panose="020B0604020202020204" pitchFamily="34" charset="0"/>
                <a:cs typeface="Arial" panose="020B0604020202020204" pitchFamily="34" charset="0"/>
              </a:rPr>
              <a:t>Análise</a:t>
            </a:r>
            <a:r>
              <a:rPr lang="en-US" dirty="0">
                <a:latin typeface="Arial" panose="020B0604020202020204" pitchFamily="34" charset="0"/>
                <a:cs typeface="Arial" panose="020B0604020202020204" pitchFamily="34" charset="0"/>
              </a:rPr>
              <a:t> e </a:t>
            </a:r>
            <a:r>
              <a:rPr lang="en-US" dirty="0" err="1">
                <a:latin typeface="Arial" panose="020B0604020202020204" pitchFamily="34" charset="0"/>
                <a:cs typeface="Arial" panose="020B0604020202020204" pitchFamily="34" charset="0"/>
              </a:rPr>
              <a:t>interpretação</a:t>
            </a:r>
            <a:endParaRPr lang="en-US" dirty="0">
              <a:latin typeface="Arial" panose="020B0604020202020204" pitchFamily="34" charset="0"/>
              <a:cs typeface="Arial" panose="020B0604020202020204" pitchFamily="34" charset="0"/>
            </a:endParaRPr>
          </a:p>
          <a:p>
            <a:pPr fontAlgn="auto"/>
            <a:r>
              <a:rPr lang="en-US" dirty="0" err="1">
                <a:latin typeface="Arial" panose="020B0604020202020204" pitchFamily="34" charset="0"/>
                <a:cs typeface="Arial" panose="020B0604020202020204" pitchFamily="34" charset="0"/>
              </a:rPr>
              <a:t>Ação</a:t>
            </a:r>
            <a:r>
              <a:rPr lang="en-US" dirty="0">
                <a:latin typeface="Arial" panose="020B0604020202020204" pitchFamily="34" charset="0"/>
                <a:cs typeface="Arial" panose="020B0604020202020204" pitchFamily="34" charset="0"/>
              </a:rPr>
              <a:t> e </a:t>
            </a:r>
            <a:r>
              <a:rPr lang="en-US" dirty="0" err="1">
                <a:latin typeface="Arial" panose="020B0604020202020204" pitchFamily="34" charset="0"/>
                <a:cs typeface="Arial" panose="020B0604020202020204" pitchFamily="34" charset="0"/>
              </a:rPr>
              <a:t>comunicação</a:t>
            </a:r>
            <a:endParaRPr lang="en-US" dirty="0">
              <a:latin typeface="Arial" panose="020B0604020202020204" pitchFamily="34" charset="0"/>
              <a:cs typeface="Arial" panose="020B0604020202020204" pitchFamily="34" charset="0"/>
            </a:endParaRPr>
          </a:p>
          <a:p>
            <a:pPr fontAlgn="auto"/>
            <a:r>
              <a:rPr lang="en-US" dirty="0" err="1">
                <a:latin typeface="Arial" panose="020B0604020202020204" pitchFamily="34" charset="0"/>
                <a:cs typeface="Arial" panose="020B0604020202020204" pitchFamily="34" charset="0"/>
              </a:rPr>
              <a:t>Práticas</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elaboração</a:t>
            </a:r>
            <a:r>
              <a:rPr lang="en-US" dirty="0">
                <a:latin typeface="Arial" panose="020B0604020202020204" pitchFamily="34" charset="0"/>
                <a:cs typeface="Arial" panose="020B0604020202020204" pitchFamily="34" charset="0"/>
              </a:rPr>
              <a:t> de </a:t>
            </a:r>
            <a:r>
              <a:rPr lang="en-US" dirty="0" err="1">
                <a:latin typeface="Arial" panose="020B0604020202020204" pitchFamily="34" charset="0"/>
                <a:cs typeface="Arial" panose="020B0604020202020204" pitchFamily="34" charset="0"/>
              </a:rPr>
              <a:t>relatórios</a:t>
            </a:r>
            <a:r>
              <a:rPr lang="en-US" dirty="0">
                <a:latin typeface="Arial" panose="020B0604020202020204" pitchFamily="34" charset="0"/>
                <a:cs typeface="Arial" panose="020B0604020202020204" pitchFamily="34" charset="0"/>
              </a:rPr>
              <a:t> </a:t>
            </a:r>
            <a:r>
              <a:rPr lang="en-US" dirty="0" err="1">
                <a:latin typeface="Arial" panose="020B0604020202020204" pitchFamily="34" charset="0"/>
                <a:cs typeface="Arial" panose="020B0604020202020204" pitchFamily="34" charset="0"/>
              </a:rPr>
              <a:t>distritais</a:t>
            </a:r>
            <a:endParaRPr lang="en-US" dirty="0">
              <a:latin typeface="Arial" panose="020B0604020202020204" pitchFamily="34" charset="0"/>
              <a:cs typeface="Arial" panose="020B0604020202020204" pitchFamily="34" charset="0"/>
            </a:endParaRPr>
          </a:p>
          <a:p>
            <a:pPr marL="0" indent="0" fontAlgn="auto">
              <a:buNone/>
            </a:pPr>
            <a:endParaRPr lang="en-US" dirty="0">
              <a:latin typeface="Arial" panose="020B0604020202020204" pitchFamily="34" charset="0"/>
              <a:cs typeface="Arial" panose="020B0604020202020204" pitchFamily="34" charset="0"/>
            </a:endParaRPr>
          </a:p>
          <a:p>
            <a:pPr marL="1588" lvl="1" fontAlgn="auto">
              <a:buClr>
                <a:srgbClr val="00820C"/>
              </a:buClr>
              <a:buFont typeface="Wingdings" panose="05000000000000000000" pitchFamily="2" charset="2"/>
              <a:buNone/>
              <a:defRPr/>
            </a:pPr>
            <a:endParaRPr lang="en-US" altLang="en-US" sz="2800" dirty="0">
              <a:latin typeface="Arial" panose="020B0604020202020204" pitchFamily="34" charset="0"/>
              <a:cs typeface="Arial" panose="020B0604020202020204" pitchFamily="34" charset="0"/>
            </a:endParaRPr>
          </a:p>
          <a:p>
            <a:pPr marL="0" fontAlgn="auto">
              <a:buFont typeface="Arial" panose="020B0604020202020204" pitchFamily="34" charset="0"/>
              <a:buNone/>
            </a:pPr>
            <a:endParaRPr lang="en-US" dirty="0"/>
          </a:p>
        </p:txBody>
      </p:sp>
    </p:spTree>
    <p:extLst>
      <p:ext uri="{BB962C8B-B14F-4D97-AF65-F5344CB8AC3E}">
        <p14:creationId xmlns:p14="http://schemas.microsoft.com/office/powerpoint/2010/main" val="24008204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10515600" cy="800100"/>
          </a:xfrm>
        </p:spPr>
        <p:txBody>
          <a:bodyPr/>
          <a:lstStyle/>
          <a:p>
            <a:r>
              <a:rPr lang="en-US" dirty="0" err="1"/>
              <a:t>Indicadores</a:t>
            </a:r>
            <a:r>
              <a:rPr lang="en-US" dirty="0"/>
              <a:t> de </a:t>
            </a:r>
            <a:r>
              <a:rPr lang="en-US" dirty="0" err="1"/>
              <a:t>desempenho</a:t>
            </a:r>
            <a:r>
              <a:rPr lang="en-US" dirty="0"/>
              <a:t> (2/3)</a:t>
            </a:r>
          </a:p>
        </p:txBody>
      </p:sp>
      <p:sp>
        <p:nvSpPr>
          <p:cNvPr id="12" name="Content Placeholder 10">
            <a:extLst>
              <a:ext uri="{FF2B5EF4-FFF2-40B4-BE49-F238E27FC236}">
                <a16:creationId xmlns:a16="http://schemas.microsoft.com/office/drawing/2014/main" id="{D0A9F9F1-0D37-AF42-954E-7D99EC4D9AAF}"/>
              </a:ext>
            </a:extLst>
          </p:cNvPr>
          <p:cNvSpPr txBox="1">
            <a:spLocks/>
          </p:cNvSpPr>
          <p:nvPr/>
        </p:nvSpPr>
        <p:spPr>
          <a:xfrm>
            <a:off x="357188" y="1479550"/>
            <a:ext cx="7415212" cy="492125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b="1" dirty="0" err="1">
                <a:latin typeface="Arial" panose="020B0604020202020204" pitchFamily="34" charset="0"/>
                <a:cs typeface="Arial" panose="020B0604020202020204" pitchFamily="34" charset="0"/>
              </a:rPr>
              <a:t>Relatórios</a:t>
            </a:r>
            <a:r>
              <a:rPr lang="en-US" b="1" dirty="0">
                <a:latin typeface="Arial" panose="020B0604020202020204" pitchFamily="34" charset="0"/>
                <a:cs typeface="Arial" panose="020B0604020202020204" pitchFamily="34" charset="0"/>
              </a:rPr>
              <a:t> de </a:t>
            </a:r>
            <a:r>
              <a:rPr lang="en-US" b="1" dirty="0" err="1">
                <a:latin typeface="Arial" panose="020B0604020202020204" pitchFamily="34" charset="0"/>
                <a:cs typeface="Arial" panose="020B0604020202020204" pitchFamily="34" charset="0"/>
              </a:rPr>
              <a:t>laboratórios</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ou</a:t>
            </a:r>
            <a:r>
              <a:rPr lang="en-US" b="1" dirty="0">
                <a:latin typeface="Arial" panose="020B0604020202020204" pitchFamily="34" charset="0"/>
                <a:cs typeface="Arial" panose="020B0604020202020204" pitchFamily="34" charset="0"/>
              </a:rPr>
              <a:t> </a:t>
            </a:r>
            <a:r>
              <a:rPr lang="en-US" b="1" dirty="0" err="1">
                <a:latin typeface="Arial" panose="020B0604020202020204" pitchFamily="34" charset="0"/>
                <a:cs typeface="Arial" panose="020B0604020202020204" pitchFamily="34" charset="0"/>
              </a:rPr>
              <a:t>estabelecimentos</a:t>
            </a:r>
            <a:r>
              <a:rPr lang="en-US" b="1" dirty="0">
                <a:latin typeface="Arial" panose="020B0604020202020204" pitchFamily="34" charset="0"/>
                <a:cs typeface="Arial" panose="020B0604020202020204" pitchFamily="34" charset="0"/>
              </a:rPr>
              <a:t> de </a:t>
            </a:r>
            <a:r>
              <a:rPr lang="en-US" b="1" dirty="0" err="1">
                <a:latin typeface="Arial" panose="020B0604020202020204" pitchFamily="34" charset="0"/>
                <a:cs typeface="Arial" panose="020B0604020202020204" pitchFamily="34" charset="0"/>
              </a:rPr>
              <a:t>saúde</a:t>
            </a:r>
            <a:endParaRPr lang="en-US" b="1" dirty="0">
              <a:latin typeface="Arial" panose="020B0604020202020204" pitchFamily="34" charset="0"/>
              <a:cs typeface="Arial" panose="020B0604020202020204" pitchFamily="34" charset="0"/>
            </a:endParaRPr>
          </a:p>
          <a:p>
            <a:pPr lvl="1" fontAlgn="auto">
              <a:spcAft>
                <a:spcPts val="0"/>
              </a:spcAft>
            </a:pPr>
            <a:r>
              <a:rPr lang="en-US" altLang="en-US" dirty="0" err="1">
                <a:latin typeface="Arial" panose="020B0604020202020204" pitchFamily="34" charset="0"/>
                <a:cs typeface="Arial" panose="020B0604020202020204" pitchFamily="34" charset="0"/>
              </a:rPr>
              <a:t>Proporção</a:t>
            </a:r>
            <a:r>
              <a:rPr lang="en-US" altLang="en-US" dirty="0">
                <a:latin typeface="Arial" panose="020B0604020202020204" pitchFamily="34" charset="0"/>
                <a:cs typeface="Arial" panose="020B0604020202020204" pitchFamily="34" charset="0"/>
              </a:rPr>
              <a:t> de </a:t>
            </a:r>
            <a:r>
              <a:rPr lang="en-US" altLang="en-US" dirty="0" err="1">
                <a:latin typeface="Arial" panose="020B0604020202020204" pitchFamily="34" charset="0"/>
                <a:cs typeface="Arial" panose="020B0604020202020204" pitchFamily="34" charset="0"/>
              </a:rPr>
              <a:t>relatórios</a:t>
            </a:r>
            <a:r>
              <a:rPr lang="en-US" altLang="en-US" dirty="0">
                <a:latin typeface="Arial" panose="020B0604020202020204" pitchFamily="34" charset="0"/>
                <a:cs typeface="Arial" panose="020B0604020202020204" pitchFamily="34" charset="0"/>
              </a:rPr>
              <a:t> para o local que </a:t>
            </a:r>
            <a:r>
              <a:rPr lang="en-US" altLang="en-US" dirty="0" err="1">
                <a:latin typeface="Arial" panose="020B0604020202020204" pitchFamily="34" charset="0"/>
                <a:cs typeface="Arial" panose="020B0604020202020204" pitchFamily="34" charset="0"/>
              </a:rPr>
              <a:t>são</a:t>
            </a:r>
            <a:r>
              <a:rPr lang="en-US" altLang="en-US" dirty="0">
                <a:latin typeface="Arial" panose="020B0604020202020204" pitchFamily="34" charset="0"/>
                <a:cs typeface="Arial" panose="020B0604020202020204" pitchFamily="34" charset="0"/>
              </a:rPr>
              <a:t>:</a:t>
            </a:r>
          </a:p>
          <a:p>
            <a:pPr lvl="2" fontAlgn="auto">
              <a:spcAft>
                <a:spcPts val="0"/>
              </a:spcAft>
            </a:pPr>
            <a:r>
              <a:rPr lang="en-US" altLang="en-US" dirty="0" err="1">
                <a:latin typeface="Arial" panose="020B0604020202020204" pitchFamily="34" charset="0"/>
                <a:cs typeface="Arial" panose="020B0604020202020204" pitchFamily="34" charset="0"/>
              </a:rPr>
              <a:t>Oportunos</a:t>
            </a:r>
            <a:endParaRPr lang="en-US" altLang="en-US" dirty="0">
              <a:latin typeface="Arial" panose="020B0604020202020204" pitchFamily="34" charset="0"/>
              <a:cs typeface="Arial" panose="020B0604020202020204" pitchFamily="34" charset="0"/>
            </a:endParaRPr>
          </a:p>
          <a:p>
            <a:pPr lvl="2" fontAlgn="auto">
              <a:spcAft>
                <a:spcPts val="0"/>
              </a:spcAft>
            </a:pPr>
            <a:r>
              <a:rPr lang="en-US" altLang="en-US" dirty="0" err="1">
                <a:latin typeface="Arial" panose="020B0604020202020204" pitchFamily="34" charset="0"/>
                <a:cs typeface="Arial" panose="020B0604020202020204" pitchFamily="34" charset="0"/>
              </a:rPr>
              <a:t>Completos</a:t>
            </a:r>
            <a:endParaRPr lang="en-US" altLang="en-US" dirty="0">
              <a:latin typeface="Arial" panose="020B0604020202020204" pitchFamily="34" charset="0"/>
              <a:cs typeface="Arial" panose="020B0604020202020204" pitchFamily="34" charset="0"/>
            </a:endParaRPr>
          </a:p>
          <a:p>
            <a:pPr lvl="2" fontAlgn="auto">
              <a:spcAft>
                <a:spcPts val="0"/>
              </a:spcAft>
            </a:pPr>
            <a:r>
              <a:rPr lang="en-US" altLang="en-US" dirty="0">
                <a:latin typeface="Arial" panose="020B0604020202020204" pitchFamily="34" charset="0"/>
                <a:cs typeface="Arial" panose="020B0604020202020204" pitchFamily="34" charset="0"/>
              </a:rPr>
              <a:t>Com </a:t>
            </a:r>
            <a:r>
              <a:rPr lang="en-US" altLang="en-US" dirty="0" err="1">
                <a:latin typeface="Arial" panose="020B0604020202020204" pitchFamily="34" charset="0"/>
                <a:cs typeface="Arial" panose="020B0604020202020204" pitchFamily="34" charset="0"/>
              </a:rPr>
              <a:t>notificações</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negativas</a:t>
            </a:r>
            <a:r>
              <a:rPr lang="en-US" altLang="en-US" dirty="0">
                <a:latin typeface="Arial" panose="020B0604020202020204" pitchFamily="34" charset="0"/>
                <a:cs typeface="Arial" panose="020B0604020202020204" pitchFamily="34" charset="0"/>
              </a:rPr>
              <a:t> de </a:t>
            </a:r>
            <a:r>
              <a:rPr lang="en-US" altLang="en-US" dirty="0" err="1">
                <a:latin typeface="Arial" panose="020B0604020202020204" pitchFamily="34" charset="0"/>
                <a:cs typeface="Arial" panose="020B0604020202020204" pitchFamily="34" charset="0"/>
              </a:rPr>
              <a:t>doenças</a:t>
            </a:r>
            <a:r>
              <a:rPr lang="en-US" altLang="en-US" dirty="0">
                <a:latin typeface="Arial" panose="020B0604020202020204" pitchFamily="34" charset="0"/>
                <a:cs typeface="Arial" panose="020B0604020202020204" pitchFamily="34" charset="0"/>
              </a:rPr>
              <a:t> de </a:t>
            </a:r>
            <a:br>
              <a:rPr lang="en-US" altLang="en-US" dirty="0">
                <a:latin typeface="Arial" panose="020B0604020202020204" pitchFamily="34" charset="0"/>
                <a:cs typeface="Arial" panose="020B0604020202020204" pitchFamily="34" charset="0"/>
              </a:rPr>
            </a:br>
            <a:r>
              <a:rPr lang="en-US" altLang="en-US" dirty="0" err="1">
                <a:latin typeface="Arial" panose="020B0604020202020204" pitchFamily="34" charset="0"/>
                <a:cs typeface="Arial" panose="020B0604020202020204" pitchFamily="34" charset="0"/>
              </a:rPr>
              <a:t>risco</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epidêmico</a:t>
            </a:r>
            <a:endParaRPr lang="en-US" b="1" dirty="0">
              <a:latin typeface="Arial" panose="020B0604020202020204" pitchFamily="34" charset="0"/>
              <a:cs typeface="Arial" panose="020B0604020202020204" pitchFamily="34" charset="0"/>
            </a:endParaRPr>
          </a:p>
          <a:p>
            <a:pPr fontAlgn="auto">
              <a:spcAft>
                <a:spcPts val="0"/>
              </a:spcAft>
            </a:pPr>
            <a:r>
              <a:rPr lang="en-US" b="1" dirty="0" err="1">
                <a:latin typeface="Arial" panose="020B0604020202020204" pitchFamily="34" charset="0"/>
                <a:cs typeface="Arial" panose="020B0604020202020204" pitchFamily="34" charset="0"/>
              </a:rPr>
              <a:t>Análise</a:t>
            </a:r>
            <a:r>
              <a:rPr lang="en-US" b="1" dirty="0">
                <a:latin typeface="Arial" panose="020B0604020202020204" pitchFamily="34" charset="0"/>
                <a:cs typeface="Arial" panose="020B0604020202020204" pitchFamily="34" charset="0"/>
              </a:rPr>
              <a:t> e </a:t>
            </a:r>
            <a:r>
              <a:rPr lang="en-US" b="1" dirty="0" err="1">
                <a:latin typeface="Arial" panose="020B0604020202020204" pitchFamily="34" charset="0"/>
                <a:cs typeface="Arial" panose="020B0604020202020204" pitchFamily="34" charset="0"/>
              </a:rPr>
              <a:t>interpretação</a:t>
            </a:r>
            <a:endParaRPr lang="en-US" b="1" dirty="0">
              <a:latin typeface="Arial" panose="020B0604020202020204" pitchFamily="34" charset="0"/>
              <a:cs typeface="Arial" panose="020B0604020202020204" pitchFamily="34" charset="0"/>
            </a:endParaRPr>
          </a:p>
          <a:p>
            <a:pPr lvl="1" fontAlgn="auto">
              <a:spcAft>
                <a:spcPts val="0"/>
              </a:spcAft>
            </a:pPr>
            <a:r>
              <a:rPr lang="en-US" altLang="en-US" dirty="0" err="1">
                <a:latin typeface="Arial" panose="020B0604020202020204" pitchFamily="34" charset="0"/>
                <a:cs typeface="Arial" panose="020B0604020202020204" pitchFamily="34" charset="0"/>
              </a:rPr>
              <a:t>Proporção</a:t>
            </a:r>
            <a:r>
              <a:rPr lang="en-US" altLang="en-US" dirty="0">
                <a:latin typeface="Arial" panose="020B0604020202020204" pitchFamily="34" charset="0"/>
                <a:cs typeface="Arial" panose="020B0604020202020204" pitchFamily="34" charset="0"/>
              </a:rPr>
              <a:t> de </a:t>
            </a:r>
            <a:r>
              <a:rPr lang="en-US" altLang="en-US" dirty="0" err="1">
                <a:latin typeface="Arial" panose="020B0604020202020204" pitchFamily="34" charset="0"/>
                <a:cs typeface="Arial" panose="020B0604020202020204" pitchFamily="34" charset="0"/>
              </a:rPr>
              <a:t>doenças</a:t>
            </a:r>
            <a:r>
              <a:rPr lang="en-US" altLang="en-US" dirty="0">
                <a:latin typeface="Arial" panose="020B0604020202020204" pitchFamily="34" charset="0"/>
                <a:cs typeface="Arial" panose="020B0604020202020204" pitchFamily="34" charset="0"/>
              </a:rPr>
              <a:t> de </a:t>
            </a:r>
            <a:r>
              <a:rPr lang="en-US" altLang="en-US" dirty="0" err="1">
                <a:latin typeface="Arial" panose="020B0604020202020204" pitchFamily="34" charset="0"/>
                <a:cs typeface="Arial" panose="020B0604020202020204" pitchFamily="34" charset="0"/>
              </a:rPr>
              <a:t>declaração</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obrigatória</a:t>
            </a:r>
            <a:r>
              <a:rPr lang="en-US" altLang="en-US" dirty="0">
                <a:latin typeface="Arial" panose="020B0604020202020204" pitchFamily="34" charset="0"/>
                <a:cs typeface="Arial" panose="020B0604020202020204" pitchFamily="34" charset="0"/>
              </a:rPr>
              <a:t> com:</a:t>
            </a:r>
          </a:p>
          <a:p>
            <a:pPr lvl="2" fontAlgn="auto">
              <a:spcAft>
                <a:spcPts val="0"/>
              </a:spcAft>
            </a:pPr>
            <a:r>
              <a:rPr lang="en-US" altLang="en-US" dirty="0" err="1">
                <a:latin typeface="Arial" panose="020B0604020202020204" pitchFamily="34" charset="0"/>
                <a:cs typeface="Arial" panose="020B0604020202020204" pitchFamily="34" charset="0"/>
              </a:rPr>
              <a:t>Gráficos</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atualizados</a:t>
            </a:r>
            <a:endParaRPr lang="en-US" altLang="en-US" dirty="0">
              <a:latin typeface="Arial" panose="020B0604020202020204" pitchFamily="34" charset="0"/>
              <a:cs typeface="Arial" panose="020B0604020202020204" pitchFamily="34" charset="0"/>
            </a:endParaRPr>
          </a:p>
          <a:p>
            <a:pPr lvl="2" fontAlgn="auto">
              <a:spcAft>
                <a:spcPts val="0"/>
              </a:spcAft>
            </a:pPr>
            <a:r>
              <a:rPr lang="en-US" altLang="en-US" dirty="0">
                <a:latin typeface="Arial" panose="020B0604020202020204" pitchFamily="34" charset="0"/>
                <a:cs typeface="Arial" panose="020B0604020202020204" pitchFamily="34" charset="0"/>
              </a:rPr>
              <a:t>Quadros </a:t>
            </a:r>
            <a:r>
              <a:rPr lang="en-US" altLang="en-US" dirty="0" err="1">
                <a:latin typeface="Arial" panose="020B0604020202020204" pitchFamily="34" charset="0"/>
                <a:cs typeface="Arial" panose="020B0604020202020204" pitchFamily="34" charset="0"/>
              </a:rPr>
              <a:t>semanais</a:t>
            </a:r>
            <a:r>
              <a:rPr lang="en-US" altLang="en-US" dirty="0">
                <a:latin typeface="Arial" panose="020B0604020202020204" pitchFamily="34" charset="0"/>
                <a:cs typeface="Arial" panose="020B0604020202020204" pitchFamily="34" charset="0"/>
              </a:rPr>
              <a:t> </a:t>
            </a:r>
            <a:r>
              <a:rPr lang="en-US" altLang="en-US" dirty="0" err="1">
                <a:latin typeface="Arial" panose="020B0604020202020204" pitchFamily="34" charset="0"/>
                <a:cs typeface="Arial" panose="020B0604020202020204" pitchFamily="34" charset="0"/>
              </a:rPr>
              <a:t>atualizados</a:t>
            </a:r>
            <a:endParaRPr lang="en-US" altLang="en-US" dirty="0">
              <a:latin typeface="Arial" panose="020B0604020202020204" pitchFamily="34" charset="0"/>
              <a:cs typeface="Arial" panose="020B0604020202020204" pitchFamily="34" charset="0"/>
            </a:endParaRPr>
          </a:p>
          <a:p>
            <a:pPr lvl="2" fontAlgn="auto">
              <a:spcAft>
                <a:spcPts val="0"/>
              </a:spcAft>
            </a:pPr>
            <a:r>
              <a:rPr lang="en-US" altLang="en-US" dirty="0" err="1">
                <a:latin typeface="Arial" panose="020B0604020202020204" pitchFamily="34" charset="0"/>
                <a:cs typeface="Arial" panose="020B0604020202020204" pitchFamily="34" charset="0"/>
              </a:rPr>
              <a:t>Cálculo</a:t>
            </a:r>
            <a:r>
              <a:rPr lang="en-US" altLang="en-US" dirty="0">
                <a:latin typeface="Arial" panose="020B0604020202020204" pitchFamily="34" charset="0"/>
                <a:cs typeface="Arial" panose="020B0604020202020204" pitchFamily="34" charset="0"/>
              </a:rPr>
              <a:t> da taxa de </a:t>
            </a:r>
            <a:r>
              <a:rPr lang="en-US" altLang="en-US" dirty="0" err="1">
                <a:latin typeface="Arial" panose="020B0604020202020204" pitchFamily="34" charset="0"/>
                <a:cs typeface="Arial" panose="020B0604020202020204" pitchFamily="34" charset="0"/>
              </a:rPr>
              <a:t>letalidade</a:t>
            </a:r>
            <a:endParaRPr lang="en-US" altLang="en-US" dirty="0">
              <a:latin typeface="Arial" panose="020B0604020202020204" pitchFamily="34" charset="0"/>
              <a:cs typeface="Arial" panose="020B0604020202020204" pitchFamily="34" charset="0"/>
            </a:endParaRPr>
          </a:p>
          <a:p>
            <a:pPr marL="1588" lvl="1" fontAlgn="auto">
              <a:lnSpc>
                <a:spcPct val="100000"/>
              </a:lnSpc>
              <a:spcAft>
                <a:spcPts val="0"/>
              </a:spcAft>
              <a:buClr>
                <a:srgbClr val="00820C"/>
              </a:buClr>
              <a:buFont typeface="Arial" panose="020B0604020202020204" pitchFamily="34" charset="0"/>
              <a:buNone/>
              <a:defRPr/>
            </a:pPr>
            <a:endParaRPr lang="en-US" altLang="en-US" sz="2800" dirty="0">
              <a:latin typeface="Arial" panose="020B0604020202020204" pitchFamily="34" charset="0"/>
              <a:cs typeface="Arial" panose="020B0604020202020204" pitchFamily="34" charset="0"/>
            </a:endParaRPr>
          </a:p>
          <a:p>
            <a:pPr marL="0" fontAlgn="auto">
              <a:spcAft>
                <a:spcPts val="0"/>
              </a:spcAft>
              <a:buFont typeface="Arial" panose="020B0604020202020204" pitchFamily="34" charset="0"/>
              <a:buNone/>
            </a:pPr>
            <a:endParaRPr lang="en-US" dirty="0"/>
          </a:p>
        </p:txBody>
      </p:sp>
      <p:pic>
        <p:nvPicPr>
          <p:cNvPr id="6146" name="Picture 2" descr="man working with">
            <a:extLst>
              <a:ext uri="{FF2B5EF4-FFF2-40B4-BE49-F238E27FC236}">
                <a16:creationId xmlns:a16="http://schemas.microsoft.com/office/drawing/2014/main" id="{C374CBC2-7EFB-7631-C61D-C1ECA89D156A}"/>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806"/>
          <a:stretch/>
        </p:blipFill>
        <p:spPr bwMode="auto">
          <a:xfrm>
            <a:off x="8019786" y="3799837"/>
            <a:ext cx="3198629" cy="231838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4" name="Picture 2">
            <a:extLst>
              <a:ext uri="{FF2B5EF4-FFF2-40B4-BE49-F238E27FC236}">
                <a16:creationId xmlns:a16="http://schemas.microsoft.com/office/drawing/2014/main" id="{CC4C04FA-E642-E66D-4E7E-54572F326D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19786" y="1441038"/>
            <a:ext cx="3198629" cy="240126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8744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8" end="8"/>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9" end="9"/>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14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05B1FB0A-3441-DCF1-72C0-0251CEB22F6B}"/>
              </a:ext>
            </a:extLst>
          </p:cNvPr>
          <p:cNvSpPr>
            <a:spLocks noGrp="1"/>
          </p:cNvSpPr>
          <p:nvPr>
            <p:ph sz="half" idx="2"/>
          </p:nvPr>
        </p:nvSpPr>
        <p:spPr>
          <a:xfrm>
            <a:off x="838200" y="1479550"/>
            <a:ext cx="6525126" cy="4638675"/>
          </a:xfrm>
        </p:spPr>
        <p:txBody>
          <a:bodyPr/>
          <a:lstStyle/>
          <a:p>
            <a:r>
              <a:rPr lang="en-US" dirty="0" err="1"/>
              <a:t>Ação</a:t>
            </a:r>
            <a:r>
              <a:rPr lang="en-US" dirty="0"/>
              <a:t> e </a:t>
            </a:r>
            <a:r>
              <a:rPr lang="en-US" dirty="0" err="1"/>
              <a:t>comunicação</a:t>
            </a:r>
            <a:endParaRPr lang="en-US" dirty="0"/>
          </a:p>
          <a:p>
            <a:pPr lvl="1"/>
            <a:r>
              <a:rPr lang="en-US" dirty="0" err="1"/>
              <a:t>Proporção</a:t>
            </a:r>
            <a:r>
              <a:rPr lang="en-US" dirty="0"/>
              <a:t> de </a:t>
            </a:r>
            <a:r>
              <a:rPr lang="en-US" dirty="0" err="1"/>
              <a:t>investigações</a:t>
            </a:r>
            <a:r>
              <a:rPr lang="en-US" dirty="0"/>
              <a:t> de </a:t>
            </a:r>
            <a:r>
              <a:rPr lang="en-US" dirty="0" err="1"/>
              <a:t>casos</a:t>
            </a:r>
            <a:r>
              <a:rPr lang="en-US" dirty="0"/>
              <a:t> que </a:t>
            </a:r>
            <a:r>
              <a:rPr lang="en-US" dirty="0" err="1"/>
              <a:t>são</a:t>
            </a:r>
            <a:r>
              <a:rPr lang="en-US" dirty="0"/>
              <a:t>:</a:t>
            </a:r>
          </a:p>
          <a:p>
            <a:pPr lvl="2"/>
            <a:r>
              <a:rPr lang="en-US" dirty="0" err="1"/>
              <a:t>Realizadas</a:t>
            </a:r>
            <a:r>
              <a:rPr lang="en-US" dirty="0"/>
              <a:t> no </a:t>
            </a:r>
            <a:r>
              <a:rPr lang="en-US" dirty="0" err="1"/>
              <a:t>prazo</a:t>
            </a:r>
            <a:r>
              <a:rPr lang="en-US" dirty="0"/>
              <a:t> de 48 horas</a:t>
            </a:r>
            <a:endParaRPr lang="en-US" altLang="en-US" dirty="0"/>
          </a:p>
          <a:p>
            <a:r>
              <a:rPr lang="en-US" altLang="en-US" dirty="0" err="1"/>
              <a:t>Práticas</a:t>
            </a:r>
            <a:r>
              <a:rPr lang="en-US" altLang="en-US" dirty="0"/>
              <a:t> de </a:t>
            </a:r>
            <a:r>
              <a:rPr lang="en-US" altLang="en-US" dirty="0" err="1"/>
              <a:t>elaboração</a:t>
            </a:r>
            <a:r>
              <a:rPr lang="en-US" altLang="en-US" dirty="0"/>
              <a:t> de </a:t>
            </a:r>
            <a:br>
              <a:rPr lang="en-US" altLang="en-US" dirty="0"/>
            </a:br>
            <a:r>
              <a:rPr lang="en-US" altLang="en-US" dirty="0" err="1"/>
              <a:t>relatórios</a:t>
            </a:r>
            <a:r>
              <a:rPr lang="en-US" altLang="en-US" dirty="0"/>
              <a:t> </a:t>
            </a:r>
            <a:r>
              <a:rPr lang="en-US" altLang="en-US" dirty="0" err="1"/>
              <a:t>distritais</a:t>
            </a:r>
            <a:endParaRPr lang="en-US" altLang="en-US" dirty="0"/>
          </a:p>
          <a:p>
            <a:pPr lvl="1"/>
            <a:r>
              <a:rPr lang="en-US" altLang="en-US" dirty="0" err="1"/>
              <a:t>Proporção</a:t>
            </a:r>
            <a:r>
              <a:rPr lang="en-US" altLang="en-US" dirty="0"/>
              <a:t> de:</a:t>
            </a:r>
          </a:p>
          <a:p>
            <a:pPr lvl="2"/>
            <a:r>
              <a:rPr lang="en-US" altLang="en-US" dirty="0" err="1"/>
              <a:t>Relatórios</a:t>
            </a:r>
            <a:r>
              <a:rPr lang="en-US" altLang="en-US" dirty="0"/>
              <a:t> de </a:t>
            </a:r>
            <a:r>
              <a:rPr lang="en-US" altLang="en-US" dirty="0" err="1"/>
              <a:t>rotina</a:t>
            </a:r>
            <a:r>
              <a:rPr lang="en-US" altLang="en-US" dirty="0"/>
              <a:t> </a:t>
            </a:r>
            <a:r>
              <a:rPr lang="en-US" altLang="en-US" dirty="0" err="1"/>
              <a:t>apresentados</a:t>
            </a:r>
            <a:r>
              <a:rPr lang="en-US" altLang="en-US" dirty="0"/>
              <a:t> </a:t>
            </a:r>
            <a:r>
              <a:rPr lang="en-US" altLang="en-US" dirty="0" err="1"/>
              <a:t>oportunamente</a:t>
            </a:r>
            <a:endParaRPr lang="en-US" altLang="en-US" dirty="0"/>
          </a:p>
          <a:p>
            <a:pPr lvl="2"/>
            <a:r>
              <a:rPr lang="en-US" altLang="en-US" dirty="0" err="1"/>
              <a:t>Surtos</a:t>
            </a:r>
            <a:r>
              <a:rPr lang="en-US" altLang="en-US" dirty="0"/>
              <a:t> </a:t>
            </a:r>
            <a:r>
              <a:rPr lang="en-US" altLang="en-US" dirty="0" err="1"/>
              <a:t>notificados</a:t>
            </a:r>
            <a:r>
              <a:rPr lang="en-US" altLang="en-US" dirty="0"/>
              <a:t> no </a:t>
            </a:r>
            <a:r>
              <a:rPr lang="en-US" altLang="en-US" dirty="0" err="1"/>
              <a:t>prazo</a:t>
            </a:r>
            <a:r>
              <a:rPr lang="en-US" altLang="en-US" dirty="0"/>
              <a:t> de 2 </a:t>
            </a:r>
            <a:r>
              <a:rPr lang="en-US" altLang="en-US" dirty="0" err="1"/>
              <a:t>dias</a:t>
            </a:r>
            <a:endParaRPr lang="en-US" altLang="en-US" dirty="0"/>
          </a:p>
          <a:p>
            <a:pPr lvl="2"/>
            <a:r>
              <a:rPr lang="en-US" altLang="en-US" dirty="0" err="1"/>
              <a:t>Relatórios</a:t>
            </a:r>
            <a:r>
              <a:rPr lang="en-US" altLang="en-US" dirty="0"/>
              <a:t> com </a:t>
            </a:r>
            <a:r>
              <a:rPr lang="en-US" altLang="en-US" dirty="0" err="1"/>
              <a:t>resultados</a:t>
            </a:r>
            <a:r>
              <a:rPr lang="en-US" altLang="en-US" dirty="0"/>
              <a:t> de </a:t>
            </a:r>
            <a:r>
              <a:rPr lang="en-US" altLang="en-US" dirty="0" err="1"/>
              <a:t>surtos</a:t>
            </a:r>
            <a:endParaRPr lang="en-US" altLang="en-US" dirty="0"/>
          </a:p>
          <a:p>
            <a:endParaRPr lang="en-US" altLang="en-US" dirty="0"/>
          </a:p>
          <a:p>
            <a:endParaRPr lang="en-US" dirty="0"/>
          </a:p>
        </p:txBody>
      </p:sp>
      <p:sp>
        <p:nvSpPr>
          <p:cNvPr id="2" name="Title 1"/>
          <p:cNvSpPr>
            <a:spLocks noGrp="1"/>
          </p:cNvSpPr>
          <p:nvPr>
            <p:ph type="title"/>
          </p:nvPr>
        </p:nvSpPr>
        <p:spPr>
          <a:xfrm>
            <a:off x="838200" y="457200"/>
            <a:ext cx="10515600" cy="800100"/>
          </a:xfrm>
        </p:spPr>
        <p:txBody>
          <a:bodyPr/>
          <a:lstStyle/>
          <a:p>
            <a:r>
              <a:rPr lang="en-US" dirty="0" err="1"/>
              <a:t>Indicadores</a:t>
            </a:r>
            <a:r>
              <a:rPr lang="en-US" dirty="0"/>
              <a:t> de </a:t>
            </a:r>
            <a:r>
              <a:rPr lang="en-US" dirty="0" err="1"/>
              <a:t>desempenho</a:t>
            </a:r>
            <a:r>
              <a:rPr lang="en-US" dirty="0"/>
              <a:t> (3/3)</a:t>
            </a:r>
          </a:p>
        </p:txBody>
      </p:sp>
      <p:pic>
        <p:nvPicPr>
          <p:cNvPr id="3" name="Picture 4" descr="medical data entry on keyboard">
            <a:extLst>
              <a:ext uri="{FF2B5EF4-FFF2-40B4-BE49-F238E27FC236}">
                <a16:creationId xmlns:a16="http://schemas.microsoft.com/office/drawing/2014/main" id="{0089B840-42BF-B6AC-E185-5E6BD9F45A2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9067" y="3593044"/>
            <a:ext cx="3674733" cy="2448128"/>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7172" name="Picture 4">
            <a:extLst>
              <a:ext uri="{FF2B5EF4-FFF2-40B4-BE49-F238E27FC236}">
                <a16:creationId xmlns:a16="http://schemas.microsoft.com/office/drawing/2014/main" id="{1A5AE8AF-51D6-646F-C695-7A4D66A493F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8857" b="17575"/>
          <a:stretch/>
        </p:blipFill>
        <p:spPr bwMode="auto">
          <a:xfrm>
            <a:off x="7679067" y="1565469"/>
            <a:ext cx="3674733" cy="202757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BDC6F334-5F6A-9099-BAB9-13D47CE6B994}"/>
              </a:ext>
            </a:extLst>
          </p:cNvPr>
          <p:cNvSpPr txBox="1"/>
          <p:nvPr/>
        </p:nvSpPr>
        <p:spPr>
          <a:xfrm>
            <a:off x="-273228" y="6495937"/>
            <a:ext cx="9819452" cy="246221"/>
          </a:xfrm>
          <a:prstGeom prst="rect">
            <a:avLst/>
          </a:prstGeom>
          <a:noFill/>
        </p:spPr>
        <p:txBody>
          <a:bodyPr wrap="square" rtlCol="0">
            <a:spAutoFit/>
          </a:bodyPr>
          <a:lstStyle/>
          <a:p>
            <a:pPr algn="r"/>
            <a:r>
              <a:rPr lang="en-US" sz="1000"/>
              <a:t>Referência da imagem inferior: </a:t>
            </a:r>
            <a:r>
              <a:rPr lang="en-US" sz="1000">
                <a:hlinkClick r:id="rId5"/>
              </a:rPr>
              <a:t>https://www.cdc.gov/surveillance/data-modernization/snapshot/2022-snapshot/stories/electronic-case-reporting.html</a:t>
            </a:r>
            <a:endParaRPr lang="en-US" sz="1000"/>
          </a:p>
        </p:txBody>
      </p:sp>
    </p:spTree>
    <p:extLst>
      <p:ext uri="{BB962C8B-B14F-4D97-AF65-F5344CB8AC3E}">
        <p14:creationId xmlns:p14="http://schemas.microsoft.com/office/powerpoint/2010/main" val="4272897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838200" y="1479550"/>
            <a:ext cx="6934200" cy="4638675"/>
          </a:xfrm>
        </p:spPr>
        <p:txBody>
          <a:bodyPr/>
          <a:lstStyle/>
          <a:p>
            <a:r>
              <a:rPr lang="en-US" dirty="0"/>
              <a:t>Atualidade</a:t>
            </a:r>
          </a:p>
          <a:p>
            <a:pPr lvl="1"/>
            <a:r>
              <a:rPr lang="en-US" dirty="0"/>
              <a:t>Os relatórios de </a:t>
            </a:r>
            <a:r>
              <a:rPr lang="en-US" dirty="0" err="1"/>
              <a:t>controle</a:t>
            </a:r>
            <a:r>
              <a:rPr lang="en-US" dirty="0"/>
              <a:t> chegam ao nível </a:t>
            </a:r>
            <a:r>
              <a:rPr lang="en-US" dirty="0" err="1"/>
              <a:t>seguinte</a:t>
            </a:r>
            <a:r>
              <a:rPr lang="en-US" dirty="0"/>
              <a:t> </a:t>
            </a:r>
            <a:r>
              <a:rPr lang="en-US" dirty="0" err="1"/>
              <a:t>dentro</a:t>
            </a:r>
            <a:r>
              <a:rPr lang="en-US" dirty="0"/>
              <a:t> do prazo</a:t>
            </a:r>
          </a:p>
          <a:p>
            <a:endParaRPr lang="en-US" dirty="0"/>
          </a:p>
          <a:p>
            <a:r>
              <a:rPr lang="en-US" dirty="0"/>
              <a:t>Completude</a:t>
            </a:r>
          </a:p>
          <a:p>
            <a:pPr lvl="1"/>
            <a:r>
              <a:rPr lang="en-US" dirty="0"/>
              <a:t>Os relatórios de vigilância chegam ao nível seguinte a partir de </a:t>
            </a:r>
            <a:r>
              <a:rPr lang="en-US" dirty="0" err="1"/>
              <a:t>todos</a:t>
            </a:r>
            <a:r>
              <a:rPr lang="en-US" dirty="0"/>
              <a:t> as </a:t>
            </a:r>
            <a:r>
              <a:rPr lang="en-US" dirty="0" err="1"/>
              <a:t>unidades</a:t>
            </a:r>
            <a:r>
              <a:rPr lang="en-US" dirty="0"/>
              <a:t> </a:t>
            </a:r>
            <a:br>
              <a:rPr lang="en-US" dirty="0"/>
            </a:br>
            <a:r>
              <a:rPr lang="en-US" dirty="0"/>
              <a:t>de notificação</a:t>
            </a:r>
          </a:p>
          <a:p>
            <a:pPr lvl="1"/>
            <a:r>
              <a:rPr lang="en-US" dirty="0"/>
              <a:t>Todos os campos obrigatórios de um relatório são preenchidos como pretendido</a:t>
            </a:r>
          </a:p>
        </p:txBody>
      </p:sp>
      <p:sp>
        <p:nvSpPr>
          <p:cNvPr id="6" name="Title 5">
            <a:extLst>
              <a:ext uri="{FF2B5EF4-FFF2-40B4-BE49-F238E27FC236}">
                <a16:creationId xmlns:a16="http://schemas.microsoft.com/office/drawing/2014/main" id="{01AC5A1A-C237-040F-950C-65CAA92914E0}"/>
              </a:ext>
            </a:extLst>
          </p:cNvPr>
          <p:cNvSpPr>
            <a:spLocks noGrp="1"/>
          </p:cNvSpPr>
          <p:nvPr>
            <p:ph type="title"/>
          </p:nvPr>
        </p:nvSpPr>
        <p:spPr/>
        <p:txBody>
          <a:bodyPr/>
          <a:lstStyle/>
          <a:p>
            <a:r>
              <a:rPr lang="en-US" dirty="0" err="1"/>
              <a:t>Atualidade</a:t>
            </a:r>
            <a:r>
              <a:rPr lang="en-US" dirty="0"/>
              <a:t> e </a:t>
            </a:r>
            <a:r>
              <a:rPr lang="en-US" dirty="0" err="1"/>
              <a:t>exaustividade</a:t>
            </a:r>
            <a:r>
              <a:rPr lang="en-US" dirty="0"/>
              <a:t> do </a:t>
            </a:r>
            <a:r>
              <a:rPr lang="en-US" dirty="0" err="1"/>
              <a:t>controle</a:t>
            </a:r>
            <a:br>
              <a:rPr lang="en-US" dirty="0"/>
            </a:br>
            <a:endParaRPr lang="pt-BR" dirty="0"/>
          </a:p>
        </p:txBody>
      </p:sp>
      <p:pic>
        <p:nvPicPr>
          <p:cNvPr id="5" name="Graphic 4" descr="Alarm clock with solid fill">
            <a:extLst>
              <a:ext uri="{FF2B5EF4-FFF2-40B4-BE49-F238E27FC236}">
                <a16:creationId xmlns:a16="http://schemas.microsoft.com/office/drawing/2014/main" id="{6954CD6E-AC87-1962-DA0C-F9477E036FF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13029" y="1442762"/>
            <a:ext cx="1950143" cy="1950143"/>
          </a:xfrm>
          <a:prstGeom prst="rect">
            <a:avLst/>
          </a:prstGeom>
        </p:spPr>
      </p:pic>
      <p:pic>
        <p:nvPicPr>
          <p:cNvPr id="7" name="Graphic 6" descr="Clipboard Checked with solid fill">
            <a:extLst>
              <a:ext uri="{FF2B5EF4-FFF2-40B4-BE49-F238E27FC236}">
                <a16:creationId xmlns:a16="http://schemas.microsoft.com/office/drawing/2014/main" id="{02624ADA-ED68-6387-EC05-51B50A478FA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13029" y="3798512"/>
            <a:ext cx="1950142" cy="1950142"/>
          </a:xfrm>
          <a:prstGeom prst="rect">
            <a:avLst/>
          </a:prstGeom>
        </p:spPr>
      </p:pic>
    </p:spTree>
    <p:extLst>
      <p:ext uri="{BB962C8B-B14F-4D97-AF65-F5344CB8AC3E}">
        <p14:creationId xmlns:p14="http://schemas.microsoft.com/office/powerpoint/2010/main" val="16220493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10515600" cy="800100"/>
          </a:xfrm>
        </p:spPr>
        <p:txBody>
          <a:bodyPr/>
          <a:lstStyle/>
          <a:p>
            <a:r>
              <a:rPr lang="en-US" dirty="0" err="1"/>
              <a:t>Calcular</a:t>
            </a:r>
            <a:r>
              <a:rPr lang="en-US" dirty="0"/>
              <a:t> a </a:t>
            </a:r>
            <a:r>
              <a:rPr lang="en-US" dirty="0" err="1"/>
              <a:t>atualidade</a:t>
            </a:r>
            <a:r>
              <a:rPr lang="en-US" dirty="0"/>
              <a:t> para a </a:t>
            </a:r>
            <a:r>
              <a:rPr lang="en-US" dirty="0" err="1"/>
              <a:t>Unidade</a:t>
            </a:r>
            <a:r>
              <a:rPr lang="en-US" dirty="0"/>
              <a:t> ‘A’</a:t>
            </a:r>
          </a:p>
        </p:txBody>
      </p:sp>
      <p:sp>
        <p:nvSpPr>
          <p:cNvPr id="5" name="Content Placeholder 4">
            <a:extLst>
              <a:ext uri="{FF2B5EF4-FFF2-40B4-BE49-F238E27FC236}">
                <a16:creationId xmlns:a16="http://schemas.microsoft.com/office/drawing/2014/main" id="{E719A93A-5967-A773-E0EF-B9073609E886}"/>
              </a:ext>
            </a:extLst>
          </p:cNvPr>
          <p:cNvSpPr>
            <a:spLocks noGrp="1"/>
          </p:cNvSpPr>
          <p:nvPr>
            <p:ph sz="half" idx="4294967295"/>
          </p:nvPr>
        </p:nvSpPr>
        <p:spPr>
          <a:xfrm>
            <a:off x="0" y="1495425"/>
            <a:ext cx="12192000" cy="746125"/>
          </a:xfrm>
          <a:prstGeom prst="rect">
            <a:avLst/>
          </a:prstGeom>
        </p:spPr>
        <p:txBody>
          <a:bodyPr/>
          <a:lstStyle/>
          <a:p>
            <a:pPr marL="0" indent="0" algn="ctr">
              <a:lnSpc>
                <a:spcPct val="100000"/>
              </a:lnSpc>
              <a:spcBef>
                <a:spcPts val="0"/>
              </a:spcBef>
              <a:buNone/>
            </a:pPr>
            <a:r>
              <a:rPr lang="en-US" sz="2400" b="1" dirty="0" err="1"/>
              <a:t>Unidade</a:t>
            </a:r>
            <a:r>
              <a:rPr lang="en-US" sz="2400" b="1" dirty="0"/>
              <a:t> A: </a:t>
            </a:r>
            <a:r>
              <a:rPr lang="en-US" sz="2400" b="1" dirty="0" err="1"/>
              <a:t>número</a:t>
            </a:r>
            <a:r>
              <a:rPr lang="en-US" sz="2400" b="1" dirty="0"/>
              <a:t> de </a:t>
            </a:r>
            <a:r>
              <a:rPr lang="en-US" sz="2400" b="1" dirty="0" err="1"/>
              <a:t>rotinas</a:t>
            </a:r>
            <a:r>
              <a:rPr lang="en-US" sz="2400" b="1" dirty="0"/>
              <a:t> </a:t>
            </a:r>
            <a:r>
              <a:rPr lang="en-US" sz="2400" b="1" dirty="0" err="1"/>
              <a:t>pontuais</a:t>
            </a:r>
            <a:r>
              <a:rPr lang="en-US" sz="2400" b="1" dirty="0"/>
              <a:t> dos </a:t>
            </a:r>
            <a:r>
              <a:rPr lang="en-US" sz="2400" b="1" dirty="0" err="1"/>
              <a:t>relatórios</a:t>
            </a:r>
            <a:r>
              <a:rPr lang="en-US" sz="2400" b="1" dirty="0"/>
              <a:t> </a:t>
            </a:r>
            <a:r>
              <a:rPr lang="en-US" sz="2400" b="1" dirty="0" err="1"/>
              <a:t>semanais</a:t>
            </a:r>
            <a:endParaRPr lang="en-US" sz="2400" b="1" dirty="0"/>
          </a:p>
          <a:p>
            <a:pPr marL="0" indent="0" algn="ctr">
              <a:lnSpc>
                <a:spcPct val="100000"/>
              </a:lnSpc>
              <a:spcBef>
                <a:spcPts val="0"/>
              </a:spcBef>
              <a:buNone/>
            </a:pPr>
            <a:endParaRPr lang="en-US" b="1" dirty="0"/>
          </a:p>
          <a:p>
            <a:pPr marL="0" indent="0" algn="ctr">
              <a:lnSpc>
                <a:spcPct val="100000"/>
              </a:lnSpc>
              <a:spcBef>
                <a:spcPts val="0"/>
              </a:spcBef>
              <a:buNone/>
            </a:pPr>
            <a:endParaRPr lang="en-US" b="1" dirty="0"/>
          </a:p>
        </p:txBody>
      </p:sp>
      <p:graphicFrame>
        <p:nvGraphicFramePr>
          <p:cNvPr id="48" name="Table 47"/>
          <p:cNvGraphicFramePr>
            <a:graphicFrameLocks noGrp="1"/>
          </p:cNvGraphicFramePr>
          <p:nvPr>
            <p:extLst>
              <p:ext uri="{D42A27DB-BD31-4B8C-83A1-F6EECF244321}">
                <p14:modId xmlns:p14="http://schemas.microsoft.com/office/powerpoint/2010/main" val="4288272885"/>
              </p:ext>
            </p:extLst>
          </p:nvPr>
        </p:nvGraphicFramePr>
        <p:xfrm>
          <a:off x="1371600" y="2296351"/>
          <a:ext cx="8107678" cy="4333049"/>
        </p:xfrm>
        <a:graphic>
          <a:graphicData uri="http://schemas.openxmlformats.org/drawingml/2006/table">
            <a:tbl>
              <a:tblPr firstRow="1" bandRow="1">
                <a:tableStyleId>{68D230F3-CF80-4859-8CE7-A43EE81993B5}</a:tableStyleId>
              </a:tblPr>
              <a:tblGrid>
                <a:gridCol w="3914775">
                  <a:extLst>
                    <a:ext uri="{9D8B030D-6E8A-4147-A177-3AD203B41FA5}">
                      <a16:colId xmlns:a16="http://schemas.microsoft.com/office/drawing/2014/main" val="2943144446"/>
                    </a:ext>
                  </a:extLst>
                </a:gridCol>
                <a:gridCol w="1836020">
                  <a:extLst>
                    <a:ext uri="{9D8B030D-6E8A-4147-A177-3AD203B41FA5}">
                      <a16:colId xmlns:a16="http://schemas.microsoft.com/office/drawing/2014/main" val="2774640175"/>
                    </a:ext>
                  </a:extLst>
                </a:gridCol>
                <a:gridCol w="2356883">
                  <a:extLst>
                    <a:ext uri="{9D8B030D-6E8A-4147-A177-3AD203B41FA5}">
                      <a16:colId xmlns:a16="http://schemas.microsoft.com/office/drawing/2014/main" val="1924738516"/>
                    </a:ext>
                  </a:extLst>
                </a:gridCol>
              </a:tblGrid>
              <a:tr h="491980">
                <a:tc>
                  <a:txBody>
                    <a:bodyPr/>
                    <a:lstStyle/>
                    <a:p>
                      <a:pPr algn="ctr"/>
                      <a:endParaRPr lang="en-US" sz="2400">
                        <a:solidFill>
                          <a:schemeClr val="tx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gridSpan="2">
                  <a:txBody>
                    <a:bodyPr/>
                    <a:lstStyle/>
                    <a:p>
                      <a:pPr algn="ctr"/>
                      <a:r>
                        <a:rPr lang="en-US" sz="2400">
                          <a:solidFill>
                            <a:schemeClr val="tx1"/>
                          </a:solidFill>
                        </a:rPr>
                        <a:t>Período de tempo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3746389427"/>
                  </a:ext>
                </a:extLst>
              </a:tr>
              <a:tr h="951792">
                <a:tc>
                  <a:txBody>
                    <a:bodyPr/>
                    <a:lstStyle/>
                    <a:p>
                      <a:pPr algn="l"/>
                      <a:r>
                        <a:rPr lang="en-US" sz="2400" b="1"/>
                        <a:t>Ano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63654990"/>
                  </a:ext>
                </a:extLst>
              </a:tr>
              <a:tr h="787168">
                <a:tc>
                  <a:txBody>
                    <a:bodyPr/>
                    <a:lstStyle/>
                    <a:p>
                      <a:pPr algn="l"/>
                      <a:r>
                        <a:rPr lang="en-US" sz="2400" b="1" dirty="0"/>
                        <a:t>Nº de </a:t>
                      </a:r>
                      <a:r>
                        <a:rPr lang="en-US" sz="2400" b="1" dirty="0" err="1"/>
                        <a:t>semanas</a:t>
                      </a:r>
                      <a:r>
                        <a:rPr lang="en-US" sz="2400" b="1" dirty="0"/>
                        <a:t> </a:t>
                      </a:r>
                      <a:r>
                        <a:rPr lang="en-US" sz="2400" b="1" baseline="0" dirty="0" err="1"/>
                        <a:t>até</a:t>
                      </a:r>
                      <a:r>
                        <a:rPr lang="en-US" sz="2400" b="1" baseline="0" dirty="0"/>
                        <a:t> à data</a:t>
                      </a:r>
                      <a:endParaRPr lang="en-US"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8677283"/>
                  </a:ext>
                </a:extLst>
              </a:tr>
              <a:tr h="787168">
                <a:tc>
                  <a:txBody>
                    <a:bodyPr/>
                    <a:lstStyle/>
                    <a:p>
                      <a:pPr algn="l"/>
                      <a:r>
                        <a:rPr lang="en-US" sz="2400" b="1" dirty="0"/>
                        <a:t>Nº de </a:t>
                      </a:r>
                      <a:r>
                        <a:rPr lang="en-US" sz="2400" b="1" dirty="0" err="1"/>
                        <a:t>relatórios</a:t>
                      </a:r>
                      <a:r>
                        <a:rPr lang="en-US" sz="2400" b="1" dirty="0"/>
                        <a:t> </a:t>
                      </a:r>
                      <a:r>
                        <a:rPr lang="en-US" sz="2400" b="1" dirty="0" err="1"/>
                        <a:t>oportunos</a:t>
                      </a:r>
                      <a:endParaRPr lang="en-US" sz="2400" b="1"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6841200"/>
                  </a:ext>
                </a:extLst>
              </a:tr>
              <a:tr h="1279149">
                <a:tc>
                  <a:txBody>
                    <a:bodyPr/>
                    <a:lstStyle/>
                    <a:p>
                      <a:pPr algn="l"/>
                      <a:r>
                        <a:rPr lang="en-US" sz="2400" b="1"/>
                        <a:t>Percentagem </a:t>
                      </a:r>
                    </a:p>
                    <a:p>
                      <a:pPr algn="l"/>
                      <a:r>
                        <a:rPr lang="en-US" sz="2400" b="1"/>
                        <a:t>relatórios pontuais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endParaRPr lang="en-US" sz="2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31947417"/>
                  </a:ext>
                </a:extLst>
              </a:tr>
            </a:tbl>
          </a:graphicData>
        </a:graphic>
      </p:graphicFrame>
      <p:sp>
        <p:nvSpPr>
          <p:cNvPr id="49" name="Rectangle 31"/>
          <p:cNvSpPr>
            <a:spLocks noChangeArrowheads="1"/>
          </p:cNvSpPr>
          <p:nvPr/>
        </p:nvSpPr>
        <p:spPr bwMode="auto">
          <a:xfrm>
            <a:off x="5700583" y="3934938"/>
            <a:ext cx="119714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dirty="0">
                <a:solidFill>
                  <a:srgbClr val="000000"/>
                </a:solidFill>
                <a:latin typeface="Arial" pitchFamily="34" charset="0"/>
              </a:rPr>
              <a:t>52</a:t>
            </a:r>
            <a:endParaRPr lang="en-US" dirty="0">
              <a:latin typeface="Arial" pitchFamily="34" charset="0"/>
            </a:endParaRPr>
          </a:p>
        </p:txBody>
      </p:sp>
      <p:sp>
        <p:nvSpPr>
          <p:cNvPr id="50" name="Rectangle 31"/>
          <p:cNvSpPr>
            <a:spLocks noChangeArrowheads="1"/>
          </p:cNvSpPr>
          <p:nvPr/>
        </p:nvSpPr>
        <p:spPr bwMode="auto">
          <a:xfrm>
            <a:off x="5265282" y="4739151"/>
            <a:ext cx="2057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dirty="0">
                <a:solidFill>
                  <a:srgbClr val="000000"/>
                </a:solidFill>
                <a:latin typeface="Arial" pitchFamily="34" charset="0"/>
              </a:rPr>
              <a:t>38</a:t>
            </a:r>
            <a:endParaRPr lang="en-US" dirty="0">
              <a:latin typeface="Arial" pitchFamily="34" charset="0"/>
            </a:endParaRPr>
          </a:p>
        </p:txBody>
      </p:sp>
      <p:sp>
        <p:nvSpPr>
          <p:cNvPr id="51" name="Rectangle 31"/>
          <p:cNvSpPr>
            <a:spLocks noChangeArrowheads="1"/>
          </p:cNvSpPr>
          <p:nvPr/>
        </p:nvSpPr>
        <p:spPr bwMode="auto">
          <a:xfrm>
            <a:off x="5277312" y="5511136"/>
            <a:ext cx="2057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dirty="0">
                <a:solidFill>
                  <a:srgbClr val="000000"/>
                </a:solidFill>
                <a:latin typeface="Arial" pitchFamily="34" charset="0"/>
              </a:rPr>
              <a:t>38 / 52 =</a:t>
            </a:r>
            <a:endParaRPr lang="en-US" dirty="0">
              <a:latin typeface="Arial" pitchFamily="34" charset="0"/>
            </a:endParaRPr>
          </a:p>
        </p:txBody>
      </p:sp>
      <p:sp>
        <p:nvSpPr>
          <p:cNvPr id="52" name="Rectangle 31"/>
          <p:cNvSpPr>
            <a:spLocks noChangeArrowheads="1"/>
          </p:cNvSpPr>
          <p:nvPr/>
        </p:nvSpPr>
        <p:spPr bwMode="auto">
          <a:xfrm>
            <a:off x="5277312" y="5892136"/>
            <a:ext cx="2057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a:solidFill>
                  <a:srgbClr val="000000"/>
                </a:solidFill>
                <a:latin typeface="Arial" pitchFamily="34" charset="0"/>
              </a:rPr>
              <a:t>73%</a:t>
            </a:r>
            <a:endParaRPr lang="en-US">
              <a:latin typeface="Arial" pitchFamily="34" charset="0"/>
            </a:endParaRPr>
          </a:p>
        </p:txBody>
      </p:sp>
      <p:sp>
        <p:nvSpPr>
          <p:cNvPr id="53" name="Rectangle 31"/>
          <p:cNvSpPr>
            <a:spLocks noChangeArrowheads="1"/>
          </p:cNvSpPr>
          <p:nvPr/>
        </p:nvSpPr>
        <p:spPr bwMode="auto">
          <a:xfrm>
            <a:off x="7322682" y="2870991"/>
            <a:ext cx="2057400"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dirty="0">
                <a:solidFill>
                  <a:srgbClr val="000000"/>
                </a:solidFill>
                <a:latin typeface="Arial" pitchFamily="34" charset="0"/>
              </a:rPr>
              <a:t>2023</a:t>
            </a:r>
          </a:p>
          <a:p>
            <a:pPr algn="ctr" eaLnBrk="1" hangingPunct="1"/>
            <a:r>
              <a:rPr lang="en-US" sz="2400" dirty="0">
                <a:solidFill>
                  <a:srgbClr val="000000"/>
                </a:solidFill>
                <a:latin typeface="Arial" pitchFamily="34" charset="0"/>
              </a:rPr>
              <a:t>Q1, Q2</a:t>
            </a:r>
            <a:endParaRPr lang="en-US" dirty="0">
              <a:latin typeface="Arial" pitchFamily="34" charset="0"/>
            </a:endParaRPr>
          </a:p>
        </p:txBody>
      </p:sp>
      <p:sp>
        <p:nvSpPr>
          <p:cNvPr id="54" name="Rectangle 31"/>
          <p:cNvSpPr>
            <a:spLocks noChangeArrowheads="1"/>
          </p:cNvSpPr>
          <p:nvPr/>
        </p:nvSpPr>
        <p:spPr bwMode="auto">
          <a:xfrm>
            <a:off x="5277316" y="3016645"/>
            <a:ext cx="2057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dirty="0">
                <a:solidFill>
                  <a:srgbClr val="000000"/>
                </a:solidFill>
                <a:latin typeface="Arial" pitchFamily="34" charset="0"/>
              </a:rPr>
              <a:t>2022</a:t>
            </a:r>
            <a:endParaRPr lang="en-US" dirty="0">
              <a:latin typeface="Arial" pitchFamily="34" charset="0"/>
            </a:endParaRPr>
          </a:p>
        </p:txBody>
      </p:sp>
      <p:sp>
        <p:nvSpPr>
          <p:cNvPr id="55" name="Rectangle 31"/>
          <p:cNvSpPr>
            <a:spLocks noChangeArrowheads="1"/>
          </p:cNvSpPr>
          <p:nvPr/>
        </p:nvSpPr>
        <p:spPr bwMode="auto">
          <a:xfrm>
            <a:off x="7310652" y="3934938"/>
            <a:ext cx="20116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dirty="0">
                <a:solidFill>
                  <a:srgbClr val="000000"/>
                </a:solidFill>
                <a:latin typeface="Arial" pitchFamily="34" charset="0"/>
              </a:rPr>
              <a:t>26</a:t>
            </a:r>
            <a:endParaRPr lang="en-US" dirty="0">
              <a:latin typeface="Arial" pitchFamily="34" charset="0"/>
            </a:endParaRPr>
          </a:p>
        </p:txBody>
      </p:sp>
      <p:sp>
        <p:nvSpPr>
          <p:cNvPr id="56" name="Rectangle 31"/>
          <p:cNvSpPr>
            <a:spLocks noChangeArrowheads="1"/>
          </p:cNvSpPr>
          <p:nvPr/>
        </p:nvSpPr>
        <p:spPr bwMode="auto">
          <a:xfrm>
            <a:off x="7317465" y="4734199"/>
            <a:ext cx="201168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dirty="0">
                <a:solidFill>
                  <a:srgbClr val="000000"/>
                </a:solidFill>
                <a:latin typeface="Arial" pitchFamily="34" charset="0"/>
              </a:rPr>
              <a:t>22</a:t>
            </a:r>
            <a:endParaRPr lang="en-US" dirty="0">
              <a:latin typeface="Arial" pitchFamily="34" charset="0"/>
            </a:endParaRPr>
          </a:p>
        </p:txBody>
      </p:sp>
      <p:sp>
        <p:nvSpPr>
          <p:cNvPr id="57" name="Rectangle 31"/>
          <p:cNvSpPr>
            <a:spLocks noChangeArrowheads="1"/>
          </p:cNvSpPr>
          <p:nvPr/>
        </p:nvSpPr>
        <p:spPr bwMode="auto">
          <a:xfrm>
            <a:off x="7370811" y="5480013"/>
            <a:ext cx="2057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a:solidFill>
                  <a:srgbClr val="000000"/>
                </a:solidFill>
                <a:latin typeface="Arial" pitchFamily="34" charset="0"/>
              </a:rPr>
              <a:t>22 / 26 =</a:t>
            </a:r>
            <a:endParaRPr lang="en-US">
              <a:latin typeface="Arial" pitchFamily="34" charset="0"/>
            </a:endParaRPr>
          </a:p>
        </p:txBody>
      </p:sp>
      <p:sp>
        <p:nvSpPr>
          <p:cNvPr id="58" name="Rectangle 31"/>
          <p:cNvSpPr>
            <a:spLocks noChangeArrowheads="1"/>
          </p:cNvSpPr>
          <p:nvPr/>
        </p:nvSpPr>
        <p:spPr bwMode="auto">
          <a:xfrm>
            <a:off x="7370811" y="5919378"/>
            <a:ext cx="20574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p>
            <a:pPr algn="ctr" eaLnBrk="1" hangingPunct="1"/>
            <a:r>
              <a:rPr lang="en-US" sz="2400" dirty="0">
                <a:solidFill>
                  <a:srgbClr val="000000"/>
                </a:solidFill>
                <a:latin typeface="Arial" pitchFamily="34" charset="0"/>
              </a:rPr>
              <a:t>85%</a:t>
            </a:r>
            <a:endParaRPr lang="en-US" dirty="0">
              <a:latin typeface="Arial" pitchFamily="34" charset="0"/>
            </a:endParaRPr>
          </a:p>
        </p:txBody>
      </p:sp>
    </p:spTree>
    <p:extLst>
      <p:ext uri="{BB962C8B-B14F-4D97-AF65-F5344CB8AC3E}">
        <p14:creationId xmlns:p14="http://schemas.microsoft.com/office/powerpoint/2010/main" val="2826407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5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P spid="51" grpId="0"/>
      <p:bldP spid="52" grpId="0"/>
      <p:bldP spid="55" grpId="0"/>
      <p:bldP spid="56" grpId="0"/>
      <p:bldP spid="57" grpId="0"/>
      <p:bldP spid="5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838200" y="1479550"/>
            <a:ext cx="5658853" cy="4638675"/>
          </a:xfrm>
        </p:spPr>
        <p:txBody>
          <a:bodyPr/>
          <a:lstStyle/>
          <a:p>
            <a:r>
              <a:rPr lang="en-US" dirty="0" err="1"/>
              <a:t>Preencher</a:t>
            </a:r>
            <a:r>
              <a:rPr lang="en-US" dirty="0"/>
              <a:t> a </a:t>
            </a:r>
            <a:r>
              <a:rPr lang="en-US" dirty="0" err="1"/>
              <a:t>tabela</a:t>
            </a:r>
            <a:r>
              <a:rPr lang="en-US" dirty="0"/>
              <a:t> de </a:t>
            </a:r>
            <a:r>
              <a:rPr lang="en-US" dirty="0" err="1"/>
              <a:t>atualidade</a:t>
            </a:r>
            <a:r>
              <a:rPr lang="en-US" dirty="0"/>
              <a:t> e </a:t>
            </a:r>
            <a:r>
              <a:rPr lang="en-US" dirty="0" err="1"/>
              <a:t>exaustividade</a:t>
            </a:r>
            <a:endParaRPr lang="en-US" dirty="0"/>
          </a:p>
          <a:p>
            <a:r>
              <a:rPr lang="en-US" dirty="0" err="1"/>
              <a:t>Avaliar</a:t>
            </a:r>
            <a:r>
              <a:rPr lang="en-US" dirty="0"/>
              <a:t> a </a:t>
            </a:r>
            <a:r>
              <a:rPr lang="en-US" dirty="0" err="1"/>
              <a:t>ausência</a:t>
            </a:r>
            <a:r>
              <a:rPr lang="en-US" dirty="0"/>
              <a:t> de </a:t>
            </a:r>
            <a:r>
              <a:rPr lang="en-US" dirty="0" err="1"/>
              <a:t>notificação</a:t>
            </a:r>
            <a:r>
              <a:rPr lang="en-US" dirty="0"/>
              <a:t> de </a:t>
            </a:r>
            <a:r>
              <a:rPr lang="en-US" dirty="0" err="1"/>
              <a:t>doenças</a:t>
            </a:r>
            <a:r>
              <a:rPr lang="en-US" dirty="0"/>
              <a:t> de </a:t>
            </a:r>
            <a:br>
              <a:rPr lang="en-US" dirty="0"/>
            </a:br>
            <a:r>
              <a:rPr lang="en-US" dirty="0" err="1"/>
              <a:t>notificação</a:t>
            </a:r>
            <a:r>
              <a:rPr lang="en-US" dirty="0"/>
              <a:t> </a:t>
            </a:r>
            <a:r>
              <a:rPr lang="en-US" dirty="0" err="1"/>
              <a:t>obrigatória</a:t>
            </a:r>
            <a:endParaRPr lang="en-US" dirty="0"/>
          </a:p>
          <a:p>
            <a:r>
              <a:rPr lang="en-US" dirty="0" err="1"/>
              <a:t>Verificação</a:t>
            </a:r>
            <a:r>
              <a:rPr lang="en-US" dirty="0"/>
              <a:t> </a:t>
            </a:r>
            <a:r>
              <a:rPr lang="en-US" dirty="0" err="1"/>
              <a:t>cruzada</a:t>
            </a:r>
            <a:r>
              <a:rPr lang="en-US" dirty="0"/>
              <a:t> do </a:t>
            </a:r>
            <a:r>
              <a:rPr lang="en-US" dirty="0" err="1"/>
              <a:t>relatório</a:t>
            </a:r>
            <a:r>
              <a:rPr lang="en-US" dirty="0"/>
              <a:t> </a:t>
            </a:r>
            <a:r>
              <a:rPr lang="en-US" dirty="0" err="1"/>
              <a:t>semanal</a:t>
            </a:r>
            <a:r>
              <a:rPr lang="en-US" dirty="0"/>
              <a:t> com </a:t>
            </a:r>
            <a:r>
              <a:rPr lang="en-US" dirty="0" err="1"/>
              <a:t>os</a:t>
            </a:r>
            <a:r>
              <a:rPr lang="en-US" dirty="0"/>
              <a:t> </a:t>
            </a:r>
            <a:r>
              <a:rPr lang="en-US" dirty="0" err="1"/>
              <a:t>formulários</a:t>
            </a:r>
            <a:r>
              <a:rPr lang="en-US" dirty="0"/>
              <a:t> de </a:t>
            </a:r>
            <a:r>
              <a:rPr lang="en-US" dirty="0" err="1"/>
              <a:t>notificação</a:t>
            </a:r>
            <a:r>
              <a:rPr lang="en-US" dirty="0"/>
              <a:t> de </a:t>
            </a:r>
            <a:r>
              <a:rPr lang="en-US" dirty="0" err="1"/>
              <a:t>casos</a:t>
            </a:r>
            <a:endParaRPr lang="en-US" dirty="0"/>
          </a:p>
          <a:p>
            <a:r>
              <a:rPr lang="en-US" dirty="0"/>
              <a:t>Tomar </a:t>
            </a:r>
            <a:r>
              <a:rPr lang="en-US" dirty="0" err="1"/>
              <a:t>medidas</a:t>
            </a:r>
            <a:r>
              <a:rPr lang="en-US" dirty="0"/>
              <a:t>, se </a:t>
            </a:r>
            <a:r>
              <a:rPr lang="en-US" dirty="0" err="1"/>
              <a:t>necessário</a:t>
            </a:r>
            <a:endParaRPr lang="en-US" dirty="0"/>
          </a:p>
          <a:p>
            <a:r>
              <a:rPr lang="en-US" dirty="0" err="1"/>
              <a:t>Manter</a:t>
            </a:r>
            <a:r>
              <a:rPr lang="en-US" dirty="0"/>
              <a:t> a </a:t>
            </a:r>
            <a:r>
              <a:rPr lang="en-US" dirty="0" err="1"/>
              <a:t>simplicidade</a:t>
            </a:r>
            <a:r>
              <a:rPr lang="en-US" dirty="0"/>
              <a:t> e a </a:t>
            </a:r>
            <a:r>
              <a:rPr lang="en-US" dirty="0" err="1"/>
              <a:t>rotina</a:t>
            </a:r>
            <a:r>
              <a:rPr lang="en-US" dirty="0"/>
              <a:t>!</a:t>
            </a:r>
          </a:p>
        </p:txBody>
      </p:sp>
      <p:sp>
        <p:nvSpPr>
          <p:cNvPr id="2" name="Title 1"/>
          <p:cNvSpPr>
            <a:spLocks noGrp="1"/>
          </p:cNvSpPr>
          <p:nvPr>
            <p:ph type="title"/>
          </p:nvPr>
        </p:nvSpPr>
        <p:spPr>
          <a:xfrm>
            <a:off x="838200" y="457200"/>
            <a:ext cx="10515600" cy="800100"/>
          </a:xfrm>
        </p:spPr>
        <p:txBody>
          <a:bodyPr/>
          <a:lstStyle/>
          <a:p>
            <a:r>
              <a:rPr lang="en-US" dirty="0" err="1"/>
              <a:t>Atividades</a:t>
            </a:r>
            <a:r>
              <a:rPr lang="en-US" dirty="0"/>
              <a:t> de </a:t>
            </a:r>
            <a:r>
              <a:rPr lang="en-US" dirty="0" err="1"/>
              <a:t>acompanhamento</a:t>
            </a:r>
            <a:r>
              <a:rPr lang="en-US" dirty="0"/>
              <a:t> </a:t>
            </a:r>
            <a:r>
              <a:rPr lang="en-US" dirty="0" err="1"/>
              <a:t>semanal</a:t>
            </a:r>
            <a:endParaRPr lang="en-US" dirty="0"/>
          </a:p>
        </p:txBody>
      </p:sp>
      <p:sp>
        <p:nvSpPr>
          <p:cNvPr id="7" name="TextBox 6">
            <a:extLst>
              <a:ext uri="{FF2B5EF4-FFF2-40B4-BE49-F238E27FC236}">
                <a16:creationId xmlns:a16="http://schemas.microsoft.com/office/drawing/2014/main" id="{021C247F-5384-1D5A-B7B5-3FB1CC452432}"/>
              </a:ext>
            </a:extLst>
          </p:cNvPr>
          <p:cNvSpPr txBox="1"/>
          <p:nvPr/>
        </p:nvSpPr>
        <p:spPr>
          <a:xfrm>
            <a:off x="6772274" y="1779707"/>
            <a:ext cx="5043488" cy="1569660"/>
          </a:xfrm>
          <a:prstGeom prst="rect">
            <a:avLst/>
          </a:prstGeom>
          <a:noFill/>
          <a:ln>
            <a:noFill/>
          </a:ln>
        </p:spPr>
        <p:txBody>
          <a:bodyPr wrap="square" rtlCol="0">
            <a:spAutoFit/>
          </a:bodyPr>
          <a:lstStyle/>
          <a:p>
            <a:pPr algn="ctr"/>
            <a:r>
              <a:rPr lang="en-US" sz="2400" b="1" dirty="0" err="1">
                <a:solidFill>
                  <a:prstClr val="black"/>
                </a:solidFill>
                <a:latin typeface="Arial" panose="020B0604020202020204" pitchFamily="34" charset="0"/>
                <a:cs typeface="Arial" panose="020B0604020202020204" pitchFamily="34" charset="0"/>
              </a:rPr>
              <a:t>Indicador</a:t>
            </a:r>
            <a:r>
              <a:rPr lang="en-US" sz="2400" b="1" dirty="0">
                <a:solidFill>
                  <a:prstClr val="black"/>
                </a:solidFill>
                <a:latin typeface="Arial" panose="020B0604020202020204" pitchFamily="34" charset="0"/>
                <a:cs typeface="Arial" panose="020B0604020202020204" pitchFamily="34" charset="0"/>
              </a:rPr>
              <a:t> de </a:t>
            </a:r>
            <a:r>
              <a:rPr lang="en-US" sz="2400" b="1" dirty="0" err="1">
                <a:solidFill>
                  <a:prstClr val="black"/>
                </a:solidFill>
                <a:latin typeface="Arial" panose="020B0604020202020204" pitchFamily="34" charset="0"/>
                <a:cs typeface="Arial" panose="020B0604020202020204" pitchFamily="34" charset="0"/>
              </a:rPr>
              <a:t>pontualidade</a:t>
            </a:r>
            <a:r>
              <a:rPr lang="en-US" sz="2400" b="1" dirty="0">
                <a:solidFill>
                  <a:prstClr val="black"/>
                </a:solidFill>
                <a:latin typeface="Arial" panose="020B0604020202020204" pitchFamily="34" charset="0"/>
                <a:cs typeface="Arial" panose="020B0604020202020204" pitchFamily="34" charset="0"/>
              </a:rPr>
              <a:t> </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proporção</a:t>
            </a:r>
            <a:r>
              <a:rPr lang="en-US" sz="2400" dirty="0">
                <a:solidFill>
                  <a:prstClr val="black"/>
                </a:solidFill>
                <a:latin typeface="Arial" panose="020B0604020202020204" pitchFamily="34" charset="0"/>
                <a:cs typeface="Arial" panose="020B0604020202020204" pitchFamily="34" charset="0"/>
              </a:rPr>
              <a:t> de </a:t>
            </a:r>
            <a:r>
              <a:rPr lang="en-US" sz="2400" dirty="0" err="1">
                <a:solidFill>
                  <a:prstClr val="black"/>
                </a:solidFill>
                <a:latin typeface="Arial" panose="020B0604020202020204" pitchFamily="34" charset="0"/>
                <a:cs typeface="Arial" panose="020B0604020202020204" pitchFamily="34" charset="0"/>
              </a:rPr>
              <a:t>estabelecimentos</a:t>
            </a:r>
            <a:r>
              <a:rPr lang="en-US" sz="2400" dirty="0">
                <a:solidFill>
                  <a:prstClr val="black"/>
                </a:solidFill>
                <a:latin typeface="Arial" panose="020B0604020202020204" pitchFamily="34" charset="0"/>
                <a:cs typeface="Arial" panose="020B0604020202020204" pitchFamily="34" charset="0"/>
              </a:rPr>
              <a:t> de </a:t>
            </a:r>
            <a:r>
              <a:rPr lang="en-US" sz="2400" dirty="0" err="1">
                <a:solidFill>
                  <a:prstClr val="black"/>
                </a:solidFill>
                <a:latin typeface="Arial" panose="020B0604020202020204" pitchFamily="34" charset="0"/>
                <a:cs typeface="Arial" panose="020B0604020202020204" pitchFamily="34" charset="0"/>
              </a:rPr>
              <a:t>saúde</a:t>
            </a:r>
            <a:r>
              <a:rPr lang="en-US" sz="2400" dirty="0">
                <a:solidFill>
                  <a:prstClr val="black"/>
                </a:solidFill>
                <a:latin typeface="Arial" panose="020B0604020202020204" pitchFamily="34" charset="0"/>
                <a:cs typeface="Arial" panose="020B0604020202020204" pitchFamily="34" charset="0"/>
              </a:rPr>
              <a:t> que </a:t>
            </a:r>
            <a:r>
              <a:rPr lang="en-US" sz="2400" dirty="0" err="1">
                <a:solidFill>
                  <a:prstClr val="black"/>
                </a:solidFill>
                <a:latin typeface="Arial" panose="020B0604020202020204" pitchFamily="34" charset="0"/>
                <a:cs typeface="Arial" panose="020B0604020202020204" pitchFamily="34" charset="0"/>
              </a:rPr>
              <a:t>enviam</a:t>
            </a:r>
            <a:r>
              <a:rPr lang="en-US" sz="2400" dirty="0">
                <a:solidFill>
                  <a:prstClr val="black"/>
                </a:solidFill>
                <a:latin typeface="Arial" panose="020B0604020202020204" pitchFamily="34" charset="0"/>
                <a:cs typeface="Arial" panose="020B0604020202020204" pitchFamily="34" charset="0"/>
              </a:rPr>
              <a:t> o </a:t>
            </a:r>
            <a:r>
              <a:rPr lang="en-US" sz="2400" dirty="0" err="1">
                <a:solidFill>
                  <a:prstClr val="black"/>
                </a:solidFill>
                <a:latin typeface="Arial" panose="020B0604020202020204" pitchFamily="34" charset="0"/>
                <a:cs typeface="Arial" panose="020B0604020202020204" pitchFamily="34" charset="0"/>
              </a:rPr>
              <a:t>relatório</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semanal</a:t>
            </a:r>
            <a:r>
              <a:rPr lang="en-US" sz="2400" dirty="0">
                <a:solidFill>
                  <a:prstClr val="black"/>
                </a:solidFill>
                <a:latin typeface="Arial" panose="020B0604020202020204" pitchFamily="34" charset="0"/>
                <a:cs typeface="Arial" panose="020B0604020202020204" pitchFamily="34" charset="0"/>
              </a:rPr>
              <a:t> a tempo </a:t>
            </a:r>
            <a:r>
              <a:rPr lang="en-US" sz="2400" dirty="0" err="1">
                <a:solidFill>
                  <a:prstClr val="black"/>
                </a:solidFill>
                <a:latin typeface="Arial" panose="020B0604020202020204" pitchFamily="34" charset="0"/>
                <a:cs typeface="Arial" panose="020B0604020202020204" pitchFamily="34" charset="0"/>
              </a:rPr>
              <a:t>ao</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nível</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seguinte</a:t>
            </a:r>
            <a:endParaRPr lang="en-US" sz="2400" dirty="0">
              <a:solidFill>
                <a:prstClr val="black"/>
              </a:solidFill>
              <a:latin typeface="Arial" panose="020B0604020202020204" pitchFamily="34" charset="0"/>
            </a:endParaRPr>
          </a:p>
        </p:txBody>
      </p:sp>
      <p:sp>
        <p:nvSpPr>
          <p:cNvPr id="8" name="Rectangle: Rounded Corners 7">
            <a:extLst>
              <a:ext uri="{FF2B5EF4-FFF2-40B4-BE49-F238E27FC236}">
                <a16:creationId xmlns:a16="http://schemas.microsoft.com/office/drawing/2014/main" id="{CB751B55-53F4-A0A3-AAAE-B5CA8BB02394}"/>
              </a:ext>
            </a:extLst>
          </p:cNvPr>
          <p:cNvSpPr/>
          <p:nvPr/>
        </p:nvSpPr>
        <p:spPr>
          <a:xfrm>
            <a:off x="6772275" y="1478857"/>
            <a:ext cx="5043488" cy="2171360"/>
          </a:xfrm>
          <a:prstGeom prst="roundRect">
            <a:avLst/>
          </a:prstGeom>
          <a:noFill/>
          <a:ln w="762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0FF16AF8-2A11-7BC8-A9EB-72C73163293E}"/>
              </a:ext>
            </a:extLst>
          </p:cNvPr>
          <p:cNvSpPr/>
          <p:nvPr/>
        </p:nvSpPr>
        <p:spPr>
          <a:xfrm>
            <a:off x="6772275" y="3871775"/>
            <a:ext cx="5043488" cy="2246392"/>
          </a:xfrm>
          <a:prstGeom prst="roundRect">
            <a:avLst/>
          </a:prstGeom>
          <a:noFill/>
          <a:ln w="762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CC72187A-3E07-3347-0A54-4CB56C370DDF}"/>
              </a:ext>
            </a:extLst>
          </p:cNvPr>
          <p:cNvSpPr txBox="1"/>
          <p:nvPr/>
        </p:nvSpPr>
        <p:spPr>
          <a:xfrm>
            <a:off x="6849783" y="3650217"/>
            <a:ext cx="4888471" cy="2308324"/>
          </a:xfrm>
          <a:prstGeom prst="rect">
            <a:avLst/>
          </a:prstGeom>
          <a:noFill/>
        </p:spPr>
        <p:txBody>
          <a:bodyPr wrap="square">
            <a:spAutoFit/>
          </a:bodyPr>
          <a:lstStyle/>
          <a:p>
            <a:pPr marL="342900" indent="-342900" algn="ctr">
              <a:buFont typeface="Arial" panose="020B0604020202020204" pitchFamily="34" charset="0"/>
              <a:buChar char="•"/>
            </a:pPr>
            <a:endParaRPr lang="en-US" sz="2400" dirty="0">
              <a:solidFill>
                <a:prstClr val="black"/>
              </a:solidFill>
              <a:latin typeface="Arial" panose="020B0604020202020204" pitchFamily="34" charset="0"/>
              <a:cs typeface="Arial" panose="020B0604020202020204" pitchFamily="34" charset="0"/>
            </a:endParaRPr>
          </a:p>
          <a:p>
            <a:pPr algn="ctr"/>
            <a:r>
              <a:rPr lang="en-US" sz="2400" b="1" dirty="0" err="1">
                <a:solidFill>
                  <a:prstClr val="black"/>
                </a:solidFill>
                <a:latin typeface="Arial" panose="020B0604020202020204" pitchFamily="34" charset="0"/>
                <a:cs typeface="Arial" panose="020B0604020202020204" pitchFamily="34" charset="0"/>
              </a:rPr>
              <a:t>Indicador</a:t>
            </a:r>
            <a:r>
              <a:rPr lang="en-US" sz="2400" b="1" dirty="0">
                <a:solidFill>
                  <a:prstClr val="black"/>
                </a:solidFill>
                <a:latin typeface="Arial" panose="020B0604020202020204" pitchFamily="34" charset="0"/>
                <a:cs typeface="Arial" panose="020B0604020202020204" pitchFamily="34" charset="0"/>
              </a:rPr>
              <a:t> de </a:t>
            </a:r>
            <a:r>
              <a:rPr lang="en-US" sz="2400" b="1" dirty="0" err="1">
                <a:solidFill>
                  <a:prstClr val="black"/>
                </a:solidFill>
                <a:latin typeface="Arial" panose="020B0604020202020204" pitchFamily="34" charset="0"/>
                <a:cs typeface="Arial" panose="020B0604020202020204" pitchFamily="34" charset="0"/>
              </a:rPr>
              <a:t>exaustividade</a:t>
            </a:r>
            <a:r>
              <a:rPr lang="en-US" sz="2400" b="1" dirty="0">
                <a:solidFill>
                  <a:prstClr val="black"/>
                </a:solidFill>
                <a:latin typeface="Arial" panose="020B0604020202020204" pitchFamily="34" charset="0"/>
                <a:cs typeface="Arial" panose="020B0604020202020204" pitchFamily="34" charset="0"/>
              </a:rPr>
              <a:t> </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proporção</a:t>
            </a:r>
            <a:r>
              <a:rPr lang="en-US" sz="2400" dirty="0">
                <a:solidFill>
                  <a:prstClr val="black"/>
                </a:solidFill>
                <a:latin typeface="Arial" panose="020B0604020202020204" pitchFamily="34" charset="0"/>
                <a:cs typeface="Arial" panose="020B0604020202020204" pitchFamily="34" charset="0"/>
              </a:rPr>
              <a:t> de </a:t>
            </a:r>
            <a:r>
              <a:rPr lang="en-US" sz="2400" dirty="0" err="1">
                <a:solidFill>
                  <a:prstClr val="black"/>
                </a:solidFill>
                <a:latin typeface="Arial" panose="020B0604020202020204" pitchFamily="34" charset="0"/>
                <a:cs typeface="Arial" panose="020B0604020202020204" pitchFamily="34" charset="0"/>
              </a:rPr>
              <a:t>estabelecimentos</a:t>
            </a:r>
            <a:r>
              <a:rPr lang="en-US" sz="2400" dirty="0">
                <a:solidFill>
                  <a:prstClr val="black"/>
                </a:solidFill>
                <a:latin typeface="Arial" panose="020B0604020202020204" pitchFamily="34" charset="0"/>
                <a:cs typeface="Arial" panose="020B0604020202020204" pitchFamily="34" charset="0"/>
              </a:rPr>
              <a:t> de </a:t>
            </a:r>
            <a:r>
              <a:rPr lang="en-US" sz="2400" dirty="0" err="1">
                <a:solidFill>
                  <a:prstClr val="black"/>
                </a:solidFill>
                <a:latin typeface="Arial" panose="020B0604020202020204" pitchFamily="34" charset="0"/>
                <a:cs typeface="Arial" panose="020B0604020202020204" pitchFamily="34" charset="0"/>
              </a:rPr>
              <a:t>saúde</a:t>
            </a:r>
            <a:r>
              <a:rPr lang="en-US" sz="2400" dirty="0">
                <a:solidFill>
                  <a:prstClr val="black"/>
                </a:solidFill>
                <a:latin typeface="Arial" panose="020B0604020202020204" pitchFamily="34" charset="0"/>
                <a:cs typeface="Arial" panose="020B0604020202020204" pitchFamily="34" charset="0"/>
              </a:rPr>
              <a:t> que </a:t>
            </a:r>
            <a:r>
              <a:rPr lang="en-US" sz="2400" dirty="0" err="1">
                <a:solidFill>
                  <a:prstClr val="black"/>
                </a:solidFill>
                <a:latin typeface="Arial" panose="020B0604020202020204" pitchFamily="34" charset="0"/>
                <a:cs typeface="Arial" panose="020B0604020202020204" pitchFamily="34" charset="0"/>
              </a:rPr>
              <a:t>enviam</a:t>
            </a:r>
            <a:r>
              <a:rPr lang="en-US" sz="2400" dirty="0">
                <a:solidFill>
                  <a:prstClr val="black"/>
                </a:solidFill>
                <a:latin typeface="Arial" panose="020B0604020202020204" pitchFamily="34" charset="0"/>
                <a:cs typeface="Arial" panose="020B0604020202020204" pitchFamily="34" charset="0"/>
              </a:rPr>
              <a:t> o </a:t>
            </a:r>
            <a:r>
              <a:rPr lang="en-US" sz="2400" dirty="0" err="1">
                <a:solidFill>
                  <a:prstClr val="black"/>
                </a:solidFill>
                <a:latin typeface="Arial" panose="020B0604020202020204" pitchFamily="34" charset="0"/>
                <a:cs typeface="Arial" panose="020B0604020202020204" pitchFamily="34" charset="0"/>
              </a:rPr>
              <a:t>relatório</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ao</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nível</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seguinte</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mesmo</a:t>
            </a:r>
            <a:r>
              <a:rPr lang="en-US" sz="2400" dirty="0">
                <a:solidFill>
                  <a:prstClr val="black"/>
                </a:solidFill>
                <a:latin typeface="Arial" panose="020B0604020202020204" pitchFamily="34" charset="0"/>
                <a:cs typeface="Arial" panose="020B0604020202020204" pitchFamily="34" charset="0"/>
              </a:rPr>
              <a:t> </a:t>
            </a:r>
            <a:br>
              <a:rPr lang="en-US" sz="2400" dirty="0">
                <a:solidFill>
                  <a:prstClr val="black"/>
                </a:solidFill>
                <a:latin typeface="Arial" panose="020B0604020202020204" pitchFamily="34" charset="0"/>
                <a:cs typeface="Arial" panose="020B0604020202020204" pitchFamily="34" charset="0"/>
              </a:rPr>
            </a:br>
            <a:r>
              <a:rPr lang="en-US" sz="2400" dirty="0" err="1">
                <a:solidFill>
                  <a:prstClr val="black"/>
                </a:solidFill>
                <a:latin typeface="Arial" panose="020B0604020202020204" pitchFamily="34" charset="0"/>
                <a:cs typeface="Arial" panose="020B0604020202020204" pitchFamily="34" charset="0"/>
              </a:rPr>
              <a:t>que</a:t>
            </a:r>
            <a:r>
              <a:rPr lang="en-US" sz="2400" dirty="0">
                <a:solidFill>
                  <a:prstClr val="black"/>
                </a:solidFill>
                <a:latin typeface="Arial" panose="020B0604020202020204" pitchFamily="34" charset="0"/>
                <a:cs typeface="Arial" panose="020B0604020202020204" pitchFamily="34" charset="0"/>
              </a:rPr>
              <a:t> </a:t>
            </a:r>
            <a:r>
              <a:rPr lang="en-US" sz="2400" dirty="0" err="1">
                <a:solidFill>
                  <a:prstClr val="black"/>
                </a:solidFill>
                <a:latin typeface="Arial" panose="020B0604020202020204" pitchFamily="34" charset="0"/>
                <a:cs typeface="Arial" panose="020B0604020202020204" pitchFamily="34" charset="0"/>
              </a:rPr>
              <a:t>tardiamente</a:t>
            </a:r>
            <a:endParaRPr lang="en-US" sz="2400" dirty="0">
              <a:solidFill>
                <a:prstClr val="black"/>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740437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10515600" cy="800100"/>
          </a:xfrm>
        </p:spPr>
        <p:txBody>
          <a:bodyPr/>
          <a:lstStyle/>
          <a:p>
            <a:r>
              <a:rPr lang="en-US" dirty="0" err="1"/>
              <a:t>Atualidade</a:t>
            </a:r>
            <a:r>
              <a:rPr lang="en-US" dirty="0"/>
              <a:t> dos </a:t>
            </a:r>
            <a:r>
              <a:rPr lang="en-US" dirty="0" err="1"/>
              <a:t>relatórios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8520574"/>
              </p:ext>
            </p:extLst>
          </p:nvPr>
        </p:nvGraphicFramePr>
        <p:xfrm>
          <a:off x="1239864" y="2163298"/>
          <a:ext cx="9017432" cy="4254111"/>
        </p:xfrm>
        <a:graphic>
          <a:graphicData uri="http://schemas.openxmlformats.org/drawingml/2006/table">
            <a:tbl>
              <a:tblPr bandRow="1">
                <a:tableStyleId>{68D230F3-CF80-4859-8CE7-A43EE81993B5}</a:tableStyleId>
              </a:tblPr>
              <a:tblGrid>
                <a:gridCol w="1549831">
                  <a:extLst>
                    <a:ext uri="{9D8B030D-6E8A-4147-A177-3AD203B41FA5}">
                      <a16:colId xmlns:a16="http://schemas.microsoft.com/office/drawing/2014/main" val="20000"/>
                    </a:ext>
                  </a:extLst>
                </a:gridCol>
                <a:gridCol w="704527">
                  <a:extLst>
                    <a:ext uri="{9D8B030D-6E8A-4147-A177-3AD203B41FA5}">
                      <a16:colId xmlns:a16="http://schemas.microsoft.com/office/drawing/2014/main" val="20001"/>
                    </a:ext>
                  </a:extLst>
                </a:gridCol>
                <a:gridCol w="1127179">
                  <a:extLst>
                    <a:ext uri="{9D8B030D-6E8A-4147-A177-3AD203B41FA5}">
                      <a16:colId xmlns:a16="http://schemas.microsoft.com/office/drawing/2014/main" val="20002"/>
                    </a:ext>
                  </a:extLst>
                </a:gridCol>
                <a:gridCol w="1127179">
                  <a:extLst>
                    <a:ext uri="{9D8B030D-6E8A-4147-A177-3AD203B41FA5}">
                      <a16:colId xmlns:a16="http://schemas.microsoft.com/office/drawing/2014/main" val="20003"/>
                    </a:ext>
                  </a:extLst>
                </a:gridCol>
                <a:gridCol w="1127179">
                  <a:extLst>
                    <a:ext uri="{9D8B030D-6E8A-4147-A177-3AD203B41FA5}">
                      <a16:colId xmlns:a16="http://schemas.microsoft.com/office/drawing/2014/main" val="20004"/>
                    </a:ext>
                  </a:extLst>
                </a:gridCol>
                <a:gridCol w="1127179">
                  <a:extLst>
                    <a:ext uri="{9D8B030D-6E8A-4147-A177-3AD203B41FA5}">
                      <a16:colId xmlns:a16="http://schemas.microsoft.com/office/drawing/2014/main" val="20005"/>
                    </a:ext>
                  </a:extLst>
                </a:gridCol>
                <a:gridCol w="1127179">
                  <a:extLst>
                    <a:ext uri="{9D8B030D-6E8A-4147-A177-3AD203B41FA5}">
                      <a16:colId xmlns:a16="http://schemas.microsoft.com/office/drawing/2014/main" val="20006"/>
                    </a:ext>
                  </a:extLst>
                </a:gridCol>
                <a:gridCol w="1127179">
                  <a:extLst>
                    <a:ext uri="{9D8B030D-6E8A-4147-A177-3AD203B41FA5}">
                      <a16:colId xmlns:a16="http://schemas.microsoft.com/office/drawing/2014/main" val="20007"/>
                    </a:ext>
                  </a:extLst>
                </a:gridCol>
              </a:tblGrid>
              <a:tr h="40290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a:solidFill>
                            <a:srgbClr val="000000"/>
                          </a:solidFill>
                          <a:effectLst/>
                          <a:latin typeface="+mn-lt"/>
                        </a:rPr>
                        <a:t> </a:t>
                      </a:r>
                      <a:endParaRPr lang="en-US" sz="2000" b="0"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gridSpan="7">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u="none" strike="noStrike" dirty="0">
                          <a:solidFill>
                            <a:srgbClr val="000000"/>
                          </a:solidFill>
                          <a:effectLst/>
                          <a:latin typeface="+mn-lt"/>
                        </a:rPr>
                        <a:t>Semana do </a:t>
                      </a:r>
                      <a:r>
                        <a:rPr lang="en-US" sz="2000" b="1" u="none" strike="noStrike" dirty="0" err="1">
                          <a:solidFill>
                            <a:srgbClr val="000000"/>
                          </a:solidFill>
                          <a:effectLst/>
                          <a:latin typeface="+mn-lt"/>
                        </a:rPr>
                        <a:t>relatório</a:t>
                      </a:r>
                      <a:endParaRPr lang="en-US" sz="2000" b="1"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627975">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u="none" strike="noStrike">
                          <a:solidFill>
                            <a:srgbClr val="000000"/>
                          </a:solidFill>
                          <a:effectLst/>
                          <a:latin typeface="+mn-lt"/>
                        </a:rPr>
                        <a:t>Instalações</a:t>
                      </a:r>
                      <a:endParaRPr lang="en-US" sz="20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i="0" u="none" strike="noStrike">
                          <a:solidFill>
                            <a:srgbClr val="000000"/>
                          </a:solidFill>
                          <a:effectLst/>
                          <a:latin typeface="+mn-lt"/>
                          <a:cs typeface="Arial" panose="020B0604020202020204" pitchFamily="34" charset="0"/>
                        </a:rPr>
                        <a:t>1</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i="0" u="none" strike="noStrike">
                          <a:solidFill>
                            <a:srgbClr val="000000"/>
                          </a:solidFill>
                          <a:effectLst/>
                          <a:latin typeface="+mn-lt"/>
                          <a:cs typeface="Arial" panose="020B0604020202020204" pitchFamily="34" charset="0"/>
                        </a:rPr>
                        <a:t>2</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i="0" u="none" strike="noStrike">
                          <a:solidFill>
                            <a:srgbClr val="000000"/>
                          </a:solidFill>
                          <a:effectLst/>
                          <a:latin typeface="+mn-lt"/>
                          <a:cs typeface="Arial" panose="020B0604020202020204" pitchFamily="34" charset="0"/>
                        </a:rPr>
                        <a:t>3</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i="0" u="none" strike="noStrike">
                          <a:solidFill>
                            <a:srgbClr val="000000"/>
                          </a:solidFill>
                          <a:effectLst/>
                          <a:latin typeface="+mn-lt"/>
                          <a:cs typeface="Arial" panose="020B0604020202020204" pitchFamily="34" charset="0"/>
                        </a:rPr>
                        <a:t>4</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i="0" u="none" strike="noStrike">
                          <a:solidFill>
                            <a:srgbClr val="000000"/>
                          </a:solidFill>
                          <a:effectLst/>
                          <a:latin typeface="+mn-lt"/>
                          <a:cs typeface="Arial" panose="020B0604020202020204" pitchFamily="34" charset="0"/>
                        </a:rPr>
                        <a:t>5</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i="0" u="none" strike="noStrike">
                          <a:solidFill>
                            <a:srgbClr val="000000"/>
                          </a:solidFill>
                          <a:effectLst/>
                          <a:latin typeface="+mn-lt"/>
                          <a:cs typeface="Arial" panose="020B0604020202020204" pitchFamily="34" charset="0"/>
                        </a:rPr>
                        <a:t>6</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i="0" u="none" strike="noStrike">
                          <a:solidFill>
                            <a:srgbClr val="000000"/>
                          </a:solidFill>
                          <a:effectLst/>
                          <a:latin typeface="+mn-lt"/>
                          <a:cs typeface="Arial" panose="020B0604020202020204" pitchFamily="34" charset="0"/>
                        </a:rPr>
                        <a:t>7</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2"/>
                  </a:ext>
                </a:extLst>
              </a:tr>
              <a:tr h="40290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u="none" strike="noStrike">
                          <a:solidFill>
                            <a:srgbClr val="000000"/>
                          </a:solidFill>
                          <a:effectLst/>
                          <a:latin typeface="+mn-lt"/>
                        </a:rPr>
                        <a:t>A</a:t>
                      </a:r>
                      <a:endParaRPr lang="en-US" sz="20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P</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P</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P</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290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u="none" strike="noStrike">
                          <a:solidFill>
                            <a:srgbClr val="000000"/>
                          </a:solidFill>
                          <a:effectLst/>
                          <a:latin typeface="+mn-lt"/>
                        </a:rPr>
                        <a:t>B</a:t>
                      </a:r>
                      <a:endParaRPr lang="en-US" sz="20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NE</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NE</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0290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u="none" strike="noStrike" dirty="0">
                          <a:solidFill>
                            <a:srgbClr val="000000"/>
                          </a:solidFill>
                          <a:effectLst/>
                          <a:latin typeface="+mn-lt"/>
                        </a:rPr>
                        <a:t>C</a:t>
                      </a:r>
                      <a:endParaRPr lang="en-US" sz="2000" b="1"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P</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0290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u="none" strike="noStrike">
                          <a:solidFill>
                            <a:srgbClr val="000000"/>
                          </a:solidFill>
                          <a:effectLst/>
                          <a:latin typeface="+mn-lt"/>
                        </a:rPr>
                        <a:t>D</a:t>
                      </a:r>
                      <a:endParaRPr lang="en-US" sz="20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P</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40290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u="none" strike="noStrike">
                          <a:solidFill>
                            <a:srgbClr val="000000"/>
                          </a:solidFill>
                          <a:effectLst/>
                          <a:latin typeface="+mn-lt"/>
                        </a:rPr>
                        <a:t>E</a:t>
                      </a:r>
                      <a:endParaRPr lang="en-US" sz="20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P</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P</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40290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u="none" strike="noStrike">
                          <a:solidFill>
                            <a:srgbClr val="000000"/>
                          </a:solidFill>
                          <a:effectLst/>
                          <a:latin typeface="+mn-lt"/>
                        </a:rPr>
                        <a:t>F</a:t>
                      </a:r>
                      <a:endParaRPr lang="en-US" sz="20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NE</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NE</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NE</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P</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402904">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1" u="none" strike="noStrike">
                          <a:solidFill>
                            <a:srgbClr val="000000"/>
                          </a:solidFill>
                          <a:effectLst/>
                          <a:latin typeface="+mn-lt"/>
                        </a:rPr>
                        <a:t>G</a:t>
                      </a:r>
                      <a:endParaRPr lang="en-US" sz="20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A</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P</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i="0" u="none" strike="noStrike" dirty="0">
                          <a:solidFill>
                            <a:srgbClr val="000000"/>
                          </a:solidFill>
                          <a:effectLst/>
                          <a:latin typeface="+mn-lt"/>
                          <a:cs typeface="Arial" panose="020B0604020202020204" pitchFamily="34" charset="0"/>
                        </a:rPr>
                        <a:t>A</a:t>
                      </a: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402904">
                <a:tc gridSpan="8">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000" b="0" u="none" strike="noStrike" dirty="0">
                          <a:solidFill>
                            <a:srgbClr val="000000"/>
                          </a:solidFill>
                          <a:effectLst/>
                          <a:latin typeface="+mn-lt"/>
                        </a:rPr>
                        <a:t>P = </a:t>
                      </a:r>
                      <a:r>
                        <a:rPr lang="en-US" sz="2000" b="0" u="none" strike="noStrike" dirty="0" err="1">
                          <a:solidFill>
                            <a:srgbClr val="000000"/>
                          </a:solidFill>
                          <a:effectLst/>
                          <a:latin typeface="+mn-lt"/>
                        </a:rPr>
                        <a:t>pontual</a:t>
                      </a:r>
                      <a:r>
                        <a:rPr lang="en-US" sz="2000" b="0" u="none" strike="noStrike" dirty="0">
                          <a:solidFill>
                            <a:srgbClr val="000000"/>
                          </a:solidFill>
                          <a:effectLst/>
                          <a:latin typeface="+mn-lt"/>
                        </a:rPr>
                        <a:t>, A = </a:t>
                      </a:r>
                      <a:r>
                        <a:rPr lang="en-US" sz="2000" b="0" u="none" strike="noStrike" dirty="0" err="1">
                          <a:solidFill>
                            <a:srgbClr val="000000"/>
                          </a:solidFill>
                          <a:effectLst/>
                          <a:latin typeface="+mn-lt"/>
                        </a:rPr>
                        <a:t>atrasado</a:t>
                      </a:r>
                      <a:r>
                        <a:rPr lang="en-US" sz="2000" b="0" u="none" strike="noStrike" dirty="0">
                          <a:solidFill>
                            <a:srgbClr val="000000"/>
                          </a:solidFill>
                          <a:effectLst/>
                          <a:latin typeface="+mn-lt"/>
                        </a:rPr>
                        <a:t>, NE = </a:t>
                      </a:r>
                      <a:r>
                        <a:rPr lang="en-US" sz="2000" b="0" u="none" strike="noStrike" dirty="0" err="1">
                          <a:solidFill>
                            <a:srgbClr val="000000"/>
                          </a:solidFill>
                          <a:effectLst/>
                          <a:latin typeface="+mn-lt"/>
                        </a:rPr>
                        <a:t>não</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enviado</a:t>
                      </a:r>
                      <a:endParaRPr lang="en-US" sz="2000" b="0"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bl>
          </a:graphicData>
        </a:graphic>
      </p:graphicFrame>
      <p:sp>
        <p:nvSpPr>
          <p:cNvPr id="5" name="TextBox 4">
            <a:extLst>
              <a:ext uri="{FF2B5EF4-FFF2-40B4-BE49-F238E27FC236}">
                <a16:creationId xmlns:a16="http://schemas.microsoft.com/office/drawing/2014/main" id="{37196122-00E5-B9B3-D761-73240881363C}"/>
              </a:ext>
            </a:extLst>
          </p:cNvPr>
          <p:cNvSpPr txBox="1"/>
          <p:nvPr/>
        </p:nvSpPr>
        <p:spPr>
          <a:xfrm>
            <a:off x="1239864" y="1257300"/>
            <a:ext cx="9017431" cy="830997"/>
          </a:xfrm>
          <a:prstGeom prst="rect">
            <a:avLst/>
          </a:prstGeom>
          <a:noFill/>
        </p:spPr>
        <p:txBody>
          <a:bodyPr wrap="square">
            <a:spAutoFit/>
          </a:bodyPr>
          <a:lstStyle/>
          <a:p>
            <a:pPr algn="ctr" fontAlgn="b"/>
            <a:r>
              <a:rPr lang="en-US" sz="2400" b="1" i="0" u="none" strike="noStrike" dirty="0" err="1">
                <a:effectLst/>
                <a:latin typeface="Arial" panose="020B0604020202020204" pitchFamily="34" charset="0"/>
                <a:cs typeface="Arial" panose="020B0604020202020204" pitchFamily="34" charset="0"/>
              </a:rPr>
              <a:t>Pontualidade</a:t>
            </a:r>
            <a:r>
              <a:rPr lang="en-US" sz="2400" b="1" i="0" u="none" strike="noStrike" dirty="0">
                <a:effectLst/>
                <a:latin typeface="Arial" panose="020B0604020202020204" pitchFamily="34" charset="0"/>
                <a:cs typeface="Arial" panose="020B0604020202020204" pitchFamily="34" charset="0"/>
              </a:rPr>
              <a:t> dos </a:t>
            </a:r>
            <a:r>
              <a:rPr lang="en-US" sz="2400" b="1" i="0" u="none" strike="noStrike" dirty="0" err="1">
                <a:effectLst/>
                <a:latin typeface="Arial" panose="020B0604020202020204" pitchFamily="34" charset="0"/>
                <a:cs typeface="Arial" panose="020B0604020202020204" pitchFamily="34" charset="0"/>
              </a:rPr>
              <a:t>relatórios</a:t>
            </a:r>
            <a:r>
              <a:rPr lang="en-US" sz="2400" b="1" i="0" u="none" strike="noStrike" dirty="0">
                <a:effectLst/>
                <a:latin typeface="Arial" panose="020B0604020202020204" pitchFamily="34" charset="0"/>
                <a:cs typeface="Arial" panose="020B0604020202020204" pitchFamily="34" charset="0"/>
              </a:rPr>
              <a:t> de </a:t>
            </a:r>
            <a:r>
              <a:rPr lang="en-US" sz="2400" b="1" i="0" u="none" strike="noStrike" dirty="0" err="1">
                <a:effectLst/>
                <a:latin typeface="Arial" panose="020B0604020202020204" pitchFamily="34" charset="0"/>
                <a:cs typeface="Arial" panose="020B0604020202020204" pitchFamily="34" charset="0"/>
              </a:rPr>
              <a:t>vigilância</a:t>
            </a:r>
            <a:r>
              <a:rPr lang="en-US" sz="2400" b="1" i="0" u="none" strike="noStrike" dirty="0">
                <a:effectLst/>
                <a:latin typeface="Arial" panose="020B0604020202020204" pitchFamily="34" charset="0"/>
                <a:cs typeface="Arial" panose="020B0604020202020204" pitchFamily="34" charset="0"/>
              </a:rPr>
              <a:t> </a:t>
            </a:r>
            <a:r>
              <a:rPr lang="en-US" sz="2400" b="1" i="0" u="none" strike="noStrike" dirty="0" err="1">
                <a:effectLst/>
                <a:latin typeface="Arial" panose="020B0604020202020204" pitchFamily="34" charset="0"/>
                <a:cs typeface="Arial" panose="020B0604020202020204" pitchFamily="34" charset="0"/>
              </a:rPr>
              <a:t>recebidos</a:t>
            </a:r>
            <a:r>
              <a:rPr lang="en-US" sz="2400" b="1" i="0" u="none" strike="noStrike" dirty="0">
                <a:effectLst/>
                <a:latin typeface="Arial" panose="020B0604020202020204" pitchFamily="34" charset="0"/>
                <a:cs typeface="Arial" panose="020B0604020202020204" pitchFamily="34" charset="0"/>
              </a:rPr>
              <a:t> </a:t>
            </a:r>
            <a:r>
              <a:rPr lang="en-US" sz="2400" b="1" i="0" u="none" strike="noStrike" dirty="0" err="1">
                <a:effectLst/>
                <a:latin typeface="Arial" panose="020B0604020202020204" pitchFamily="34" charset="0"/>
                <a:cs typeface="Arial" panose="020B0604020202020204" pitchFamily="34" charset="0"/>
              </a:rPr>
              <a:t>pelo</a:t>
            </a:r>
            <a:r>
              <a:rPr lang="en-US" sz="2400" b="1" i="0" u="none" strike="noStrike" dirty="0">
                <a:effectLst/>
                <a:latin typeface="Arial" panose="020B0604020202020204" pitchFamily="34" charset="0"/>
                <a:cs typeface="Arial" panose="020B0604020202020204" pitchFamily="34" charset="0"/>
              </a:rPr>
              <a:t> </a:t>
            </a:r>
            <a:r>
              <a:rPr lang="en-US" sz="2400" b="1" i="0" u="none" strike="noStrike" dirty="0" err="1">
                <a:effectLst/>
                <a:latin typeface="Arial" panose="020B0604020202020204" pitchFamily="34" charset="0"/>
                <a:cs typeface="Arial" panose="020B0604020202020204" pitchFamily="34" charset="0"/>
              </a:rPr>
              <a:t>estabelecimento</a:t>
            </a:r>
            <a:r>
              <a:rPr lang="en-US" sz="2400" b="1" i="0" u="none" strike="noStrike" dirty="0">
                <a:effectLst/>
                <a:latin typeface="Arial" panose="020B0604020202020204" pitchFamily="34" charset="0"/>
                <a:cs typeface="Arial" panose="020B0604020202020204" pitchFamily="34" charset="0"/>
              </a:rPr>
              <a:t>, </a:t>
            </a:r>
            <a:r>
              <a:rPr lang="en-US" sz="2400" b="1" i="0" u="none" strike="noStrike" dirty="0" err="1">
                <a:effectLst/>
                <a:latin typeface="Arial" panose="020B0604020202020204" pitchFamily="34" charset="0"/>
                <a:cs typeface="Arial" panose="020B0604020202020204" pitchFamily="34" charset="0"/>
              </a:rPr>
              <a:t>semanas</a:t>
            </a:r>
            <a:r>
              <a:rPr lang="en-US" sz="2400" b="1" i="0" u="none" strike="noStrike" dirty="0">
                <a:effectLst/>
                <a:latin typeface="Arial" panose="020B0604020202020204" pitchFamily="34" charset="0"/>
                <a:cs typeface="Arial" panose="020B0604020202020204" pitchFamily="34" charset="0"/>
              </a:rPr>
              <a:t> 1-7</a:t>
            </a:r>
          </a:p>
        </p:txBody>
      </p:sp>
    </p:spTree>
    <p:extLst>
      <p:ext uri="{BB962C8B-B14F-4D97-AF65-F5344CB8AC3E}">
        <p14:creationId xmlns:p14="http://schemas.microsoft.com/office/powerpoint/2010/main" val="304611691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10515600" cy="800100"/>
          </a:xfrm>
        </p:spPr>
        <p:txBody>
          <a:bodyPr/>
          <a:lstStyle/>
          <a:p>
            <a:r>
              <a:rPr lang="en-US" dirty="0" err="1"/>
              <a:t>Atualidade</a:t>
            </a:r>
            <a:r>
              <a:rPr lang="en-US" dirty="0"/>
              <a:t> e </a:t>
            </a:r>
            <a:r>
              <a:rPr lang="en-US" dirty="0" err="1"/>
              <a:t>comunicação</a:t>
            </a:r>
            <a:r>
              <a:rPr lang="en-US" dirty="0"/>
              <a:t> </a:t>
            </a:r>
            <a:r>
              <a:rPr lang="en-US" dirty="0" err="1"/>
              <a:t>negativa</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950791958"/>
              </p:ext>
            </p:extLst>
          </p:nvPr>
        </p:nvGraphicFramePr>
        <p:xfrm>
          <a:off x="216568" y="1714234"/>
          <a:ext cx="11801264" cy="4514301"/>
        </p:xfrm>
        <a:graphic>
          <a:graphicData uri="http://schemas.openxmlformats.org/drawingml/2006/table">
            <a:tbl>
              <a:tblPr firstRow="1" bandRow="1">
                <a:tableStyleId>{68D230F3-CF80-4859-8CE7-A43EE81993B5}</a:tableStyleId>
              </a:tblPr>
              <a:tblGrid>
                <a:gridCol w="1418803">
                  <a:extLst>
                    <a:ext uri="{9D8B030D-6E8A-4147-A177-3AD203B41FA5}">
                      <a16:colId xmlns:a16="http://schemas.microsoft.com/office/drawing/2014/main" val="20000"/>
                    </a:ext>
                  </a:extLst>
                </a:gridCol>
                <a:gridCol w="1432064">
                  <a:extLst>
                    <a:ext uri="{9D8B030D-6E8A-4147-A177-3AD203B41FA5}">
                      <a16:colId xmlns:a16="http://schemas.microsoft.com/office/drawing/2014/main" val="20001"/>
                    </a:ext>
                  </a:extLst>
                </a:gridCol>
                <a:gridCol w="1140347">
                  <a:extLst>
                    <a:ext uri="{9D8B030D-6E8A-4147-A177-3AD203B41FA5}">
                      <a16:colId xmlns:a16="http://schemas.microsoft.com/office/drawing/2014/main" val="20002"/>
                    </a:ext>
                  </a:extLst>
                </a:gridCol>
                <a:gridCol w="1405544">
                  <a:extLst>
                    <a:ext uri="{9D8B030D-6E8A-4147-A177-3AD203B41FA5}">
                      <a16:colId xmlns:a16="http://schemas.microsoft.com/office/drawing/2014/main" val="20003"/>
                    </a:ext>
                  </a:extLst>
                </a:gridCol>
                <a:gridCol w="1206646">
                  <a:extLst>
                    <a:ext uri="{9D8B030D-6E8A-4147-A177-3AD203B41FA5}">
                      <a16:colId xmlns:a16="http://schemas.microsoft.com/office/drawing/2014/main" val="20004"/>
                    </a:ext>
                  </a:extLst>
                </a:gridCol>
                <a:gridCol w="1405543">
                  <a:extLst>
                    <a:ext uri="{9D8B030D-6E8A-4147-A177-3AD203B41FA5}">
                      <a16:colId xmlns:a16="http://schemas.microsoft.com/office/drawing/2014/main" val="20005"/>
                    </a:ext>
                  </a:extLst>
                </a:gridCol>
                <a:gridCol w="1206646">
                  <a:extLst>
                    <a:ext uri="{9D8B030D-6E8A-4147-A177-3AD203B41FA5}">
                      <a16:colId xmlns:a16="http://schemas.microsoft.com/office/drawing/2014/main" val="20006"/>
                    </a:ext>
                  </a:extLst>
                </a:gridCol>
                <a:gridCol w="1249721">
                  <a:extLst>
                    <a:ext uri="{9D8B030D-6E8A-4147-A177-3AD203B41FA5}">
                      <a16:colId xmlns:a16="http://schemas.microsoft.com/office/drawing/2014/main" val="20007"/>
                    </a:ext>
                  </a:extLst>
                </a:gridCol>
                <a:gridCol w="1335950">
                  <a:extLst>
                    <a:ext uri="{9D8B030D-6E8A-4147-A177-3AD203B41FA5}">
                      <a16:colId xmlns:a16="http://schemas.microsoft.com/office/drawing/2014/main" val="20008"/>
                    </a:ext>
                  </a:extLst>
                </a:gridCol>
              </a:tblGrid>
              <a:tr h="28302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endParaRPr lang="en-US" sz="1800" b="0" i="0" u="none" strike="noStrike" dirty="0">
                        <a:solidFill>
                          <a:srgbClr val="000000"/>
                        </a:solidFill>
                        <a:effectLst/>
                        <a:latin typeface="+mn-lt"/>
                        <a:cs typeface="Arial" panose="020B0604020202020204" pitchFamily="34" charset="0"/>
                      </a:endParaRPr>
                    </a:p>
                  </a:txBody>
                  <a:tcPr marL="14151" marR="14151" marT="14151"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gridSpan="8">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dirty="0">
                          <a:solidFill>
                            <a:srgbClr val="000000"/>
                          </a:solidFill>
                          <a:effectLst/>
                          <a:latin typeface="+mn-lt"/>
                        </a:rPr>
                        <a:t>Semana do </a:t>
                      </a:r>
                      <a:r>
                        <a:rPr lang="en-US" sz="1800" b="1" u="none" strike="noStrike" dirty="0" err="1">
                          <a:solidFill>
                            <a:srgbClr val="000000"/>
                          </a:solidFill>
                          <a:effectLst/>
                          <a:latin typeface="+mn-lt"/>
                        </a:rPr>
                        <a:t>relatório</a:t>
                      </a:r>
                      <a:endParaRPr lang="en-US" sz="18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318951">
                <a:tc rowSpan="2">
                  <a:txBody>
                    <a:bodyPr/>
                    <a:lstStyle/>
                    <a:p>
                      <a:pPr algn="ctr"/>
                      <a:r>
                        <a:rPr lang="en-US" sz="1800" b="1" u="none" strike="noStrike" dirty="0" err="1">
                          <a:solidFill>
                            <a:srgbClr val="000000"/>
                          </a:solidFill>
                          <a:effectLst/>
                          <a:latin typeface="+mn-lt"/>
                        </a:rPr>
                        <a:t>Unidades</a:t>
                      </a:r>
                      <a:endParaRPr lang="en-US" sz="1800" b="1" dirty="0">
                        <a:latin typeface="+mn-lt"/>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dirty="0">
                          <a:solidFill>
                            <a:srgbClr val="000000"/>
                          </a:solidFill>
                          <a:effectLst/>
                          <a:latin typeface="+mn-lt"/>
                        </a:rPr>
                        <a:t>1</a:t>
                      </a:r>
                      <a:endParaRPr lang="en-US" sz="18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a:solidFill>
                            <a:srgbClr val="000000"/>
                          </a:solidFill>
                          <a:effectLst/>
                          <a:latin typeface="+mn-lt"/>
                        </a:rPr>
                        <a:t>2</a:t>
                      </a:r>
                      <a:endParaRPr lang="en-US" sz="18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a:solidFill>
                            <a:srgbClr val="000000"/>
                          </a:solidFill>
                          <a:effectLst/>
                          <a:latin typeface="+mn-lt"/>
                        </a:rPr>
                        <a:t>3</a:t>
                      </a:r>
                      <a:endParaRPr lang="en-US" sz="18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a:solidFill>
                            <a:srgbClr val="000000"/>
                          </a:solidFill>
                          <a:effectLst/>
                          <a:latin typeface="+mn-lt"/>
                        </a:rPr>
                        <a:t>4</a:t>
                      </a:r>
                      <a:endParaRPr lang="en-US" sz="18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tc>
                <a:extLst>
                  <a:ext uri="{0D108BD9-81ED-4DB2-BD59-A6C34878D82A}">
                    <a16:rowId xmlns:a16="http://schemas.microsoft.com/office/drawing/2014/main" val="10002"/>
                  </a:ext>
                </a:extLst>
              </a:tr>
              <a:tr h="623751">
                <a:tc vMerge="1">
                  <a:txBody>
                    <a:bodyPr/>
                    <a:lstStyle/>
                    <a:p>
                      <a:endParaRPr lang="en-US"/>
                    </a:p>
                  </a:txBody>
                  <a:tcPr>
                    <a:lnT w="6350" cap="flat" cmpd="sng" algn="ctr">
                      <a:solidFill>
                        <a:srgbClr val="000000"/>
                      </a:solidFill>
                      <a:prstDash val="solid"/>
                      <a:round/>
                      <a:headEnd type="none" w="med" len="med"/>
                      <a:tailEnd type="none" w="med" len="med"/>
                    </a:lnT>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dirty="0" err="1">
                          <a:solidFill>
                            <a:srgbClr val="000000"/>
                          </a:solidFill>
                          <a:effectLst/>
                          <a:latin typeface="+mn-lt"/>
                        </a:rPr>
                        <a:t>Atualidade</a:t>
                      </a:r>
                      <a:endParaRPr lang="en-US" sz="18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400" b="1" i="0" u="none" strike="noStrike" dirty="0" err="1">
                          <a:solidFill>
                            <a:srgbClr val="000000"/>
                          </a:solidFill>
                          <a:effectLst/>
                          <a:latin typeface="+mn-lt"/>
                          <a:cs typeface="Arial" panose="020B0604020202020204" pitchFamily="34" charset="0"/>
                        </a:rPr>
                        <a:t>Relatório</a:t>
                      </a:r>
                      <a:r>
                        <a:rPr lang="en-US" sz="1400" b="1" i="0" u="none" strike="noStrike" dirty="0">
                          <a:solidFill>
                            <a:srgbClr val="000000"/>
                          </a:solidFill>
                          <a:effectLst/>
                          <a:latin typeface="+mn-lt"/>
                          <a:cs typeface="Arial" panose="020B0604020202020204" pitchFamily="34" charset="0"/>
                        </a:rPr>
                        <a:t> de </a:t>
                      </a:r>
                      <a:r>
                        <a:rPr lang="en-US" sz="1400" b="1" i="0" u="none" strike="noStrike" dirty="0" err="1">
                          <a:solidFill>
                            <a:srgbClr val="000000"/>
                          </a:solidFill>
                          <a:effectLst/>
                          <a:latin typeface="+mn-lt"/>
                          <a:cs typeface="Arial" panose="020B0604020202020204" pitchFamily="34" charset="0"/>
                        </a:rPr>
                        <a:t>notificação</a:t>
                      </a:r>
                      <a:r>
                        <a:rPr lang="en-US" sz="1400" b="1" i="0" u="none" strike="noStrike" dirty="0">
                          <a:solidFill>
                            <a:srgbClr val="000000"/>
                          </a:solidFill>
                          <a:effectLst/>
                          <a:latin typeface="+mn-lt"/>
                          <a:cs typeface="Arial" panose="020B0604020202020204" pitchFamily="34" charset="0"/>
                        </a:rPr>
                        <a:t> </a:t>
                      </a:r>
                      <a:r>
                        <a:rPr lang="en-US" sz="1400" b="1" i="0" u="none" strike="noStrike" dirty="0" err="1">
                          <a:solidFill>
                            <a:srgbClr val="000000"/>
                          </a:solidFill>
                          <a:effectLst/>
                          <a:latin typeface="+mn-lt"/>
                          <a:cs typeface="Arial" panose="020B0604020202020204" pitchFamily="34" charset="0"/>
                        </a:rPr>
                        <a:t>negativa</a:t>
                      </a:r>
                      <a:endParaRPr lang="en-US" sz="1400" b="1" i="0" u="none" strike="noStrike" dirty="0">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dirty="0" err="1">
                          <a:solidFill>
                            <a:srgbClr val="000000"/>
                          </a:solidFill>
                          <a:effectLst/>
                          <a:latin typeface="+mn-lt"/>
                        </a:rPr>
                        <a:t>Atualidade</a:t>
                      </a:r>
                      <a:endParaRPr lang="en-US" sz="18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i="0" u="none" strike="noStrike" kern="1200" dirty="0" err="1">
                          <a:solidFill>
                            <a:srgbClr val="000000"/>
                          </a:solidFill>
                          <a:effectLst/>
                          <a:latin typeface="Calibri"/>
                          <a:ea typeface="+mn-ea"/>
                          <a:cs typeface="Arial" panose="020B0604020202020204" pitchFamily="34" charset="0"/>
                        </a:rPr>
                        <a:t>Relatório</a:t>
                      </a:r>
                      <a:r>
                        <a:rPr lang="en-US" sz="1600" b="1" i="0" u="none" strike="noStrike" kern="1200" dirty="0">
                          <a:solidFill>
                            <a:srgbClr val="000000"/>
                          </a:solidFill>
                          <a:effectLst/>
                          <a:latin typeface="Calibri"/>
                          <a:ea typeface="+mn-ea"/>
                          <a:cs typeface="Arial" panose="020B0604020202020204" pitchFamily="34" charset="0"/>
                        </a:rPr>
                        <a:t> de </a:t>
                      </a:r>
                      <a:r>
                        <a:rPr lang="en-US" sz="1600" b="1" i="0" u="none" strike="noStrike" kern="1200" dirty="0" err="1">
                          <a:solidFill>
                            <a:srgbClr val="000000"/>
                          </a:solidFill>
                          <a:effectLst/>
                          <a:latin typeface="Calibri"/>
                          <a:ea typeface="+mn-ea"/>
                          <a:cs typeface="Arial" panose="020B0604020202020204" pitchFamily="34" charset="0"/>
                        </a:rPr>
                        <a:t>notificação</a:t>
                      </a:r>
                      <a:r>
                        <a:rPr lang="en-US" sz="1600" b="1" i="0" u="none" strike="noStrike" kern="1200" dirty="0">
                          <a:solidFill>
                            <a:srgbClr val="000000"/>
                          </a:solidFill>
                          <a:effectLst/>
                          <a:latin typeface="Calibri"/>
                          <a:ea typeface="+mn-ea"/>
                          <a:cs typeface="Arial" panose="020B0604020202020204" pitchFamily="34" charset="0"/>
                        </a:rPr>
                        <a:t> </a:t>
                      </a:r>
                      <a:r>
                        <a:rPr lang="en-US" sz="1600" b="1" i="0" u="none" strike="noStrike" kern="1200" dirty="0" err="1">
                          <a:solidFill>
                            <a:srgbClr val="000000"/>
                          </a:solidFill>
                          <a:effectLst/>
                          <a:latin typeface="Calibri"/>
                          <a:ea typeface="+mn-ea"/>
                          <a:cs typeface="Arial" panose="020B0604020202020204" pitchFamily="34" charset="0"/>
                        </a:rPr>
                        <a:t>negativa</a:t>
                      </a:r>
                      <a:endParaRPr lang="en-US" sz="1600" b="1" i="0" u="none" strike="noStrike" kern="1200" dirty="0">
                        <a:solidFill>
                          <a:srgbClr val="000000"/>
                        </a:solidFill>
                        <a:effectLst/>
                        <a:latin typeface="Calibri"/>
                        <a:ea typeface="+mn-ea"/>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dirty="0" err="1">
                          <a:solidFill>
                            <a:srgbClr val="000000"/>
                          </a:solidFill>
                          <a:effectLst/>
                          <a:latin typeface="+mn-lt"/>
                        </a:rPr>
                        <a:t>Atualidade</a:t>
                      </a:r>
                      <a:endParaRPr lang="en-US" sz="18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i="0" u="none" strike="noStrike" kern="1200" dirty="0" err="1">
                          <a:solidFill>
                            <a:srgbClr val="000000"/>
                          </a:solidFill>
                          <a:effectLst/>
                          <a:latin typeface="Calibri"/>
                          <a:ea typeface="+mn-ea"/>
                          <a:cs typeface="Arial" panose="020B0604020202020204" pitchFamily="34" charset="0"/>
                        </a:rPr>
                        <a:t>Relatório</a:t>
                      </a:r>
                      <a:r>
                        <a:rPr lang="en-US" sz="1600" b="1" i="0" u="none" strike="noStrike" kern="1200" dirty="0">
                          <a:solidFill>
                            <a:srgbClr val="000000"/>
                          </a:solidFill>
                          <a:effectLst/>
                          <a:latin typeface="Calibri"/>
                          <a:ea typeface="+mn-ea"/>
                          <a:cs typeface="Arial" panose="020B0604020202020204" pitchFamily="34" charset="0"/>
                        </a:rPr>
                        <a:t> de </a:t>
                      </a:r>
                      <a:r>
                        <a:rPr lang="en-US" sz="1600" b="1" i="0" u="none" strike="noStrike" kern="1200" dirty="0" err="1">
                          <a:solidFill>
                            <a:srgbClr val="000000"/>
                          </a:solidFill>
                          <a:effectLst/>
                          <a:latin typeface="Calibri"/>
                          <a:ea typeface="+mn-ea"/>
                          <a:cs typeface="Arial" panose="020B0604020202020204" pitchFamily="34" charset="0"/>
                        </a:rPr>
                        <a:t>notificação</a:t>
                      </a:r>
                      <a:r>
                        <a:rPr lang="en-US" sz="1600" b="1" i="0" u="none" strike="noStrike" kern="1200" dirty="0">
                          <a:solidFill>
                            <a:srgbClr val="000000"/>
                          </a:solidFill>
                          <a:effectLst/>
                          <a:latin typeface="Calibri"/>
                          <a:ea typeface="+mn-ea"/>
                          <a:cs typeface="Arial" panose="020B0604020202020204" pitchFamily="34" charset="0"/>
                        </a:rPr>
                        <a:t> </a:t>
                      </a:r>
                      <a:r>
                        <a:rPr lang="en-US" sz="1600" b="1" i="0" u="none" strike="noStrike" kern="1200" dirty="0" err="1">
                          <a:solidFill>
                            <a:srgbClr val="000000"/>
                          </a:solidFill>
                          <a:effectLst/>
                          <a:latin typeface="Calibri"/>
                          <a:ea typeface="+mn-ea"/>
                          <a:cs typeface="Arial" panose="020B0604020202020204" pitchFamily="34" charset="0"/>
                        </a:rPr>
                        <a:t>negativa</a:t>
                      </a:r>
                      <a:endParaRPr lang="en-US" sz="1600" b="1" i="0" u="none" strike="noStrike" kern="1200" dirty="0">
                        <a:solidFill>
                          <a:srgbClr val="000000"/>
                        </a:solidFill>
                        <a:effectLst/>
                        <a:latin typeface="Calibri"/>
                        <a:ea typeface="+mn-ea"/>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dirty="0" err="1">
                          <a:solidFill>
                            <a:srgbClr val="000000"/>
                          </a:solidFill>
                          <a:effectLst/>
                          <a:latin typeface="+mn-lt"/>
                        </a:rPr>
                        <a:t>Atualidade</a:t>
                      </a:r>
                      <a:endParaRPr lang="en-US" sz="18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i="0" u="none" strike="noStrike" kern="1200" dirty="0" err="1">
                          <a:solidFill>
                            <a:srgbClr val="000000"/>
                          </a:solidFill>
                          <a:effectLst/>
                          <a:latin typeface="Calibri"/>
                          <a:ea typeface="+mn-ea"/>
                          <a:cs typeface="Arial" panose="020B0604020202020204" pitchFamily="34" charset="0"/>
                        </a:rPr>
                        <a:t>Relatório</a:t>
                      </a:r>
                      <a:r>
                        <a:rPr lang="en-US" sz="1600" b="1" i="0" u="none" strike="noStrike" kern="1200" dirty="0">
                          <a:solidFill>
                            <a:srgbClr val="000000"/>
                          </a:solidFill>
                          <a:effectLst/>
                          <a:latin typeface="Calibri"/>
                          <a:ea typeface="+mn-ea"/>
                          <a:cs typeface="Arial" panose="020B0604020202020204" pitchFamily="34" charset="0"/>
                        </a:rPr>
                        <a:t> de </a:t>
                      </a:r>
                      <a:r>
                        <a:rPr lang="en-US" sz="1600" b="1" i="0" u="none" strike="noStrike" kern="1200" dirty="0" err="1">
                          <a:solidFill>
                            <a:srgbClr val="000000"/>
                          </a:solidFill>
                          <a:effectLst/>
                          <a:latin typeface="Calibri"/>
                          <a:ea typeface="+mn-ea"/>
                          <a:cs typeface="Arial" panose="020B0604020202020204" pitchFamily="34" charset="0"/>
                        </a:rPr>
                        <a:t>notificação</a:t>
                      </a:r>
                      <a:r>
                        <a:rPr lang="en-US" sz="1600" b="1" i="0" u="none" strike="noStrike" kern="1200" dirty="0">
                          <a:solidFill>
                            <a:srgbClr val="000000"/>
                          </a:solidFill>
                          <a:effectLst/>
                          <a:latin typeface="Calibri"/>
                          <a:ea typeface="+mn-ea"/>
                          <a:cs typeface="Arial" panose="020B0604020202020204" pitchFamily="34" charset="0"/>
                        </a:rPr>
                        <a:t> </a:t>
                      </a:r>
                      <a:r>
                        <a:rPr lang="en-US" sz="1600" b="1" i="0" u="none" strike="noStrike" kern="1200" dirty="0" err="1">
                          <a:solidFill>
                            <a:srgbClr val="000000"/>
                          </a:solidFill>
                          <a:effectLst/>
                          <a:latin typeface="Calibri"/>
                          <a:ea typeface="+mn-ea"/>
                          <a:cs typeface="Arial" panose="020B0604020202020204" pitchFamily="34" charset="0"/>
                        </a:rPr>
                        <a:t>negativa</a:t>
                      </a:r>
                      <a:endParaRPr lang="en-US" sz="1600" b="1" i="0" u="none" strike="noStrike" kern="1200" dirty="0">
                        <a:solidFill>
                          <a:srgbClr val="000000"/>
                        </a:solidFill>
                        <a:effectLst/>
                        <a:latin typeface="Calibri"/>
                        <a:ea typeface="+mn-ea"/>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3"/>
                  </a:ext>
                </a:extLst>
              </a:tr>
              <a:tr h="28302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A</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u="none" strike="noStrike" dirty="0">
                          <a:solidFill>
                            <a:srgbClr val="000000"/>
                          </a:solidFill>
                          <a:effectLst/>
                          <a:latin typeface="+mn-lt"/>
                        </a:rPr>
                        <a:t> </a:t>
                      </a:r>
                      <a:endParaRPr lang="en-US" sz="16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u="none" strike="noStrike">
                          <a:solidFill>
                            <a:srgbClr val="000000"/>
                          </a:solidFill>
                          <a:effectLst/>
                          <a:latin typeface="+mn-lt"/>
                        </a:rPr>
                        <a:t> </a:t>
                      </a:r>
                      <a:endParaRPr lang="en-US" sz="16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u="none" strike="noStrike">
                          <a:solidFill>
                            <a:srgbClr val="000000"/>
                          </a:solidFill>
                          <a:effectLst/>
                          <a:latin typeface="+mn-lt"/>
                        </a:rPr>
                        <a:t> </a:t>
                      </a:r>
                      <a:endParaRPr lang="en-US" sz="16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u="none" strike="noStrike" dirty="0">
                          <a:solidFill>
                            <a:srgbClr val="000000"/>
                          </a:solidFill>
                          <a:effectLst/>
                          <a:latin typeface="+mn-lt"/>
                        </a:rPr>
                        <a:t> </a:t>
                      </a:r>
                      <a:endParaRPr lang="en-US" sz="1600" b="1" i="0" u="none" strike="noStrike" dirty="0">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u="none" strike="noStrike" dirty="0">
                          <a:solidFill>
                            <a:srgbClr val="000000"/>
                          </a:solidFill>
                          <a:effectLst/>
                          <a:latin typeface="+mn-lt"/>
                        </a:rPr>
                        <a:t> </a:t>
                      </a:r>
                      <a:endParaRPr lang="en-US" sz="16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u="none" strike="noStrike">
                          <a:solidFill>
                            <a:srgbClr val="000000"/>
                          </a:solidFill>
                          <a:effectLst/>
                          <a:latin typeface="+mn-lt"/>
                        </a:rPr>
                        <a:t> </a:t>
                      </a:r>
                      <a:endParaRPr lang="en-US" sz="16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u="none" strike="noStrike" dirty="0">
                          <a:solidFill>
                            <a:srgbClr val="000000"/>
                          </a:solidFill>
                          <a:effectLst/>
                          <a:latin typeface="+mn-lt"/>
                        </a:rPr>
                        <a:t> </a:t>
                      </a:r>
                      <a:endParaRPr lang="en-US" sz="16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600" b="1" u="none" strike="noStrike" dirty="0">
                          <a:solidFill>
                            <a:srgbClr val="000000"/>
                          </a:solidFill>
                          <a:effectLst/>
                          <a:latin typeface="+mn-lt"/>
                        </a:rPr>
                        <a:t> </a:t>
                      </a:r>
                      <a:endParaRPr lang="en-US" sz="1600" b="1" i="0" u="none" strike="noStrike" dirty="0">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28302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B</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 </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 </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 </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 </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28302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C</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28302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D</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28302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E</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28302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F</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r h="283029">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G</a:t>
                      </a:r>
                      <a:endParaRPr lang="en-US" sz="2000" b="1"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4151" marR="14151" marT="14151" marB="0" anchor="ctr">
                    <a:lnL w="31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10"/>
                  </a:ext>
                </a:extLst>
              </a:tr>
              <a:tr h="161795">
                <a:tc gridSpan="9">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0" u="none" strike="noStrike" dirty="0" err="1">
                          <a:solidFill>
                            <a:srgbClr val="000000"/>
                          </a:solidFill>
                          <a:effectLst/>
                          <a:latin typeface="+mn-lt"/>
                        </a:rPr>
                        <a:t>Pontualidade</a:t>
                      </a:r>
                      <a:r>
                        <a:rPr lang="en-US" sz="2000" b="0" u="none" strike="noStrike" dirty="0">
                          <a:solidFill>
                            <a:srgbClr val="000000"/>
                          </a:solidFill>
                          <a:effectLst/>
                          <a:latin typeface="+mn-lt"/>
                        </a:rPr>
                        <a:t>: P = </a:t>
                      </a:r>
                      <a:r>
                        <a:rPr lang="en-US" sz="2000" b="0" u="none" strike="noStrike" dirty="0" err="1">
                          <a:solidFill>
                            <a:srgbClr val="000000"/>
                          </a:solidFill>
                          <a:effectLst/>
                          <a:latin typeface="+mn-lt"/>
                        </a:rPr>
                        <a:t>Pontual</a:t>
                      </a:r>
                      <a:r>
                        <a:rPr lang="en-US" sz="2000" b="0" u="none" strike="noStrike" dirty="0">
                          <a:solidFill>
                            <a:srgbClr val="000000"/>
                          </a:solidFill>
                          <a:effectLst/>
                          <a:latin typeface="+mn-lt"/>
                        </a:rPr>
                        <a:t>, A = </a:t>
                      </a:r>
                      <a:r>
                        <a:rPr lang="en-US" sz="2000" b="0" u="none" strike="noStrike" dirty="0" err="1">
                          <a:solidFill>
                            <a:srgbClr val="000000"/>
                          </a:solidFill>
                          <a:effectLst/>
                          <a:latin typeface="+mn-lt"/>
                        </a:rPr>
                        <a:t>Atrasado</a:t>
                      </a:r>
                      <a:r>
                        <a:rPr lang="en-US" sz="2000" b="0" u="none" strike="noStrike" dirty="0">
                          <a:solidFill>
                            <a:srgbClr val="000000"/>
                          </a:solidFill>
                          <a:effectLst/>
                          <a:latin typeface="+mn-lt"/>
                        </a:rPr>
                        <a:t>, NE = </a:t>
                      </a:r>
                      <a:r>
                        <a:rPr lang="en-US" sz="2000" b="0" u="none" strike="noStrike" dirty="0" err="1">
                          <a:solidFill>
                            <a:srgbClr val="000000"/>
                          </a:solidFill>
                          <a:effectLst/>
                          <a:latin typeface="+mn-lt"/>
                        </a:rPr>
                        <a:t>Não</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enviado</a:t>
                      </a:r>
                      <a:endParaRPr lang="en-US" sz="2000" b="0" u="none" strike="noStrike" dirty="0">
                        <a:solidFill>
                          <a:srgbClr val="000000"/>
                        </a:solidFill>
                        <a:effectLst/>
                        <a:latin typeface="+mn-lt"/>
                      </a:endParaRPr>
                    </a:p>
                    <a:p>
                      <a:pPr algn="ctr" fontAlgn="ctr"/>
                      <a:r>
                        <a:rPr lang="en-US" sz="2000" b="0" u="none" strike="noStrike" dirty="0" err="1">
                          <a:solidFill>
                            <a:srgbClr val="000000"/>
                          </a:solidFill>
                          <a:effectLst/>
                          <a:latin typeface="+mn-lt"/>
                        </a:rPr>
                        <a:t>Relatório</a:t>
                      </a:r>
                      <a:r>
                        <a:rPr lang="en-US" sz="2000" b="0" u="none" strike="noStrike" dirty="0">
                          <a:solidFill>
                            <a:srgbClr val="000000"/>
                          </a:solidFill>
                          <a:effectLst/>
                          <a:latin typeface="+mn-lt"/>
                        </a:rPr>
                        <a:t> de </a:t>
                      </a:r>
                      <a:r>
                        <a:rPr lang="en-US" sz="2000" b="0" u="none" strike="noStrike" dirty="0" err="1">
                          <a:solidFill>
                            <a:srgbClr val="000000"/>
                          </a:solidFill>
                          <a:effectLst/>
                          <a:latin typeface="+mn-lt"/>
                        </a:rPr>
                        <a:t>notificação</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negativa</a:t>
                      </a:r>
                      <a:r>
                        <a:rPr lang="en-US" sz="2000" b="0" u="none" strike="noStrike" dirty="0">
                          <a:solidFill>
                            <a:srgbClr val="000000"/>
                          </a:solidFill>
                          <a:effectLst/>
                          <a:latin typeface="+mn-lt"/>
                        </a:rPr>
                        <a:t>: S = Sim (</a:t>
                      </a:r>
                      <a:r>
                        <a:rPr lang="en-US" sz="2000" b="0" u="none" strike="noStrike" dirty="0" err="1">
                          <a:solidFill>
                            <a:srgbClr val="000000"/>
                          </a:solidFill>
                          <a:effectLst/>
                          <a:latin typeface="+mn-lt"/>
                        </a:rPr>
                        <a:t>cada</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célula</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tem</a:t>
                      </a:r>
                      <a:r>
                        <a:rPr lang="en-US" sz="2000" b="0" u="none" strike="noStrike" dirty="0">
                          <a:solidFill>
                            <a:srgbClr val="000000"/>
                          </a:solidFill>
                          <a:effectLst/>
                          <a:latin typeface="+mn-lt"/>
                        </a:rPr>
                        <a:t> um </a:t>
                      </a:r>
                      <a:r>
                        <a:rPr lang="en-US" sz="2000" b="0" u="none" strike="noStrike" dirty="0" err="1">
                          <a:solidFill>
                            <a:srgbClr val="000000"/>
                          </a:solidFill>
                          <a:effectLst/>
                          <a:latin typeface="+mn-lt"/>
                        </a:rPr>
                        <a:t>número</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ou</a:t>
                      </a:r>
                      <a:r>
                        <a:rPr lang="en-US" sz="2000" b="0" u="none" strike="noStrike" dirty="0">
                          <a:solidFill>
                            <a:srgbClr val="000000"/>
                          </a:solidFill>
                          <a:effectLst/>
                          <a:latin typeface="+mn-lt"/>
                        </a:rPr>
                        <a:t> zero), N = </a:t>
                      </a:r>
                      <a:r>
                        <a:rPr lang="en-US" sz="2000" b="0" u="none" strike="noStrike" dirty="0" err="1">
                          <a:solidFill>
                            <a:srgbClr val="000000"/>
                          </a:solidFill>
                          <a:effectLst/>
                          <a:latin typeface="+mn-lt"/>
                        </a:rPr>
                        <a:t>Não</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há</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espaços</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em</a:t>
                      </a:r>
                      <a:r>
                        <a:rPr lang="en-US" sz="2000" b="0" u="none" strike="noStrike" dirty="0">
                          <a:solidFill>
                            <a:srgbClr val="000000"/>
                          </a:solidFill>
                          <a:effectLst/>
                          <a:latin typeface="+mn-lt"/>
                        </a:rPr>
                        <a:t> </a:t>
                      </a:r>
                      <a:r>
                        <a:rPr lang="en-US" sz="2000" b="0" u="none" strike="noStrike" dirty="0" err="1">
                          <a:solidFill>
                            <a:srgbClr val="000000"/>
                          </a:solidFill>
                          <a:effectLst/>
                          <a:latin typeface="+mn-lt"/>
                        </a:rPr>
                        <a:t>branco</a:t>
                      </a:r>
                      <a:r>
                        <a:rPr lang="en-US" sz="2000" b="0" u="none" strike="noStrike" dirty="0">
                          <a:solidFill>
                            <a:srgbClr val="000000"/>
                          </a:solidFill>
                          <a:effectLst/>
                          <a:latin typeface="+mn-lt"/>
                        </a:rPr>
                        <a:t>)</a:t>
                      </a:r>
                      <a:endParaRPr lang="en-US" sz="2000" b="0" i="0" u="none" strike="noStrike" dirty="0">
                        <a:solidFill>
                          <a:srgbClr val="000000"/>
                        </a:solidFill>
                        <a:effectLst/>
                        <a:latin typeface="+mn-lt"/>
                        <a:cs typeface="Arial" panose="020B0604020202020204" pitchFamily="34" charset="0"/>
                      </a:endParaRPr>
                    </a:p>
                  </a:txBody>
                  <a:tcPr marL="14151" marR="14151" marT="14151"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1"/>
                  </a:ext>
                </a:extLst>
              </a:tr>
            </a:tbl>
          </a:graphicData>
        </a:graphic>
      </p:graphicFrame>
      <p:sp>
        <p:nvSpPr>
          <p:cNvPr id="5" name="TextBox 4">
            <a:extLst>
              <a:ext uri="{FF2B5EF4-FFF2-40B4-BE49-F238E27FC236}">
                <a16:creationId xmlns:a16="http://schemas.microsoft.com/office/drawing/2014/main" id="{22C04355-29C5-1561-8E60-F58C9EE95156}"/>
              </a:ext>
            </a:extLst>
          </p:cNvPr>
          <p:cNvSpPr txBox="1"/>
          <p:nvPr/>
        </p:nvSpPr>
        <p:spPr>
          <a:xfrm>
            <a:off x="881226" y="1276633"/>
            <a:ext cx="10429547" cy="461665"/>
          </a:xfrm>
          <a:prstGeom prst="rect">
            <a:avLst/>
          </a:prstGeom>
          <a:noFill/>
        </p:spPr>
        <p:txBody>
          <a:bodyPr wrap="square">
            <a:spAutoFit/>
          </a:bodyPr>
          <a:lstStyle/>
          <a:p>
            <a:pPr algn="ctr" fontAlgn="ctr"/>
            <a:r>
              <a:rPr lang="en-US" sz="2400" b="1" i="0" u="none" strike="noStrike" dirty="0" err="1">
                <a:effectLst/>
                <a:latin typeface="Arial" panose="020B0604020202020204" pitchFamily="34" charset="0"/>
                <a:cs typeface="Arial" panose="020B0604020202020204" pitchFamily="34" charset="0"/>
              </a:rPr>
              <a:t>Atualidade</a:t>
            </a:r>
            <a:r>
              <a:rPr lang="en-US" sz="2400" b="1" i="0" u="none" strike="noStrike" dirty="0">
                <a:effectLst/>
                <a:latin typeface="Arial" panose="020B0604020202020204" pitchFamily="34" charset="0"/>
                <a:cs typeface="Arial" panose="020B0604020202020204" pitchFamily="34" charset="0"/>
              </a:rPr>
              <a:t> e </a:t>
            </a:r>
            <a:r>
              <a:rPr lang="en-US" sz="2400" b="1" i="0" u="none" strike="noStrike" dirty="0" err="1">
                <a:effectLst/>
                <a:latin typeface="Arial" panose="020B0604020202020204" pitchFamily="34" charset="0"/>
                <a:cs typeface="Arial" panose="020B0604020202020204" pitchFamily="34" charset="0"/>
              </a:rPr>
              <a:t>comunicação</a:t>
            </a:r>
            <a:r>
              <a:rPr lang="en-US" sz="2400" b="1" i="0" u="none" strike="noStrike" dirty="0">
                <a:effectLst/>
                <a:latin typeface="Arial" panose="020B0604020202020204" pitchFamily="34" charset="0"/>
                <a:cs typeface="Arial" panose="020B0604020202020204" pitchFamily="34" charset="0"/>
              </a:rPr>
              <a:t> </a:t>
            </a:r>
            <a:r>
              <a:rPr lang="en-US" sz="2400" b="1" i="0" u="none" strike="noStrike" dirty="0" err="1">
                <a:effectLst/>
                <a:latin typeface="Arial" panose="020B0604020202020204" pitchFamily="34" charset="0"/>
                <a:cs typeface="Arial" panose="020B0604020202020204" pitchFamily="34" charset="0"/>
              </a:rPr>
              <a:t>negativa</a:t>
            </a:r>
            <a:r>
              <a:rPr lang="en-US" sz="2400" b="1" i="0" u="none" strike="noStrike" dirty="0">
                <a:effectLst/>
                <a:latin typeface="Arial" panose="020B0604020202020204" pitchFamily="34" charset="0"/>
                <a:cs typeface="Arial" panose="020B0604020202020204" pitchFamily="34" charset="0"/>
              </a:rPr>
              <a:t> </a:t>
            </a:r>
            <a:r>
              <a:rPr lang="en-US" sz="2400" b="1" i="0" u="none" strike="noStrike" dirty="0" err="1">
                <a:effectLst/>
                <a:latin typeface="Arial" panose="020B0604020202020204" pitchFamily="34" charset="0"/>
                <a:cs typeface="Arial" panose="020B0604020202020204" pitchFamily="34" charset="0"/>
              </a:rPr>
              <a:t>por</a:t>
            </a:r>
            <a:r>
              <a:rPr lang="en-US" sz="2400" b="1" i="0" u="none" strike="noStrike" dirty="0">
                <a:effectLst/>
                <a:latin typeface="Arial" panose="020B0604020202020204" pitchFamily="34" charset="0"/>
                <a:cs typeface="Arial" panose="020B0604020202020204" pitchFamily="34" charset="0"/>
              </a:rPr>
              <a:t> </a:t>
            </a:r>
            <a:r>
              <a:rPr lang="en-US" sz="2400" b="1" i="0" u="none" strike="noStrike" dirty="0" err="1">
                <a:effectLst/>
                <a:latin typeface="Arial" panose="020B0604020202020204" pitchFamily="34" charset="0"/>
                <a:cs typeface="Arial" panose="020B0604020202020204" pitchFamily="34" charset="0"/>
              </a:rPr>
              <a:t>estabelecimento</a:t>
            </a:r>
            <a:endParaRPr lang="en-US" sz="2400" b="1"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33532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52695A8-15DE-EAB7-DA22-ECF86FC7CEB5}"/>
              </a:ext>
            </a:extLst>
          </p:cNvPr>
          <p:cNvSpPr>
            <a:spLocks noGrp="1"/>
          </p:cNvSpPr>
          <p:nvPr>
            <p:ph sz="half" idx="2"/>
          </p:nvPr>
        </p:nvSpPr>
        <p:spPr>
          <a:xfrm>
            <a:off x="838200" y="1478857"/>
            <a:ext cx="10515600" cy="4639309"/>
          </a:xfrm>
        </p:spPr>
        <p:txBody>
          <a:bodyPr lIns="91440" tIns="45720" rIns="91440" bIns="45720" anchor="t"/>
          <a:lstStyle/>
          <a:p>
            <a:r>
              <a:rPr lang="en-US" altLang="en-US" dirty="0"/>
              <a:t>No final </a:t>
            </a:r>
            <a:r>
              <a:rPr lang="en-US" altLang="en-US" dirty="0" err="1"/>
              <a:t>desta</a:t>
            </a:r>
            <a:r>
              <a:rPr lang="en-US" altLang="en-US" dirty="0"/>
              <a:t> </a:t>
            </a:r>
            <a:r>
              <a:rPr lang="en-US" altLang="en-US" dirty="0" err="1"/>
              <a:t>lição</a:t>
            </a:r>
            <a:r>
              <a:rPr lang="en-US" altLang="en-US" dirty="0"/>
              <a:t>, </a:t>
            </a:r>
            <a:r>
              <a:rPr lang="en-US" altLang="en-US" dirty="0" err="1"/>
              <a:t>será</a:t>
            </a:r>
            <a:r>
              <a:rPr lang="en-US" altLang="en-US" dirty="0"/>
              <a:t> </a:t>
            </a:r>
            <a:r>
              <a:rPr lang="en-US" altLang="en-US" dirty="0" err="1"/>
              <a:t>capaz</a:t>
            </a:r>
            <a:r>
              <a:rPr lang="en-US" altLang="en-US" dirty="0"/>
              <a:t> de:</a:t>
            </a:r>
          </a:p>
          <a:p>
            <a:pPr marL="457200" indent="-457200">
              <a:buFont typeface="Arial" panose="020B0604020202020204" pitchFamily="34" charset="0"/>
              <a:buChar char="•"/>
            </a:pPr>
            <a:r>
              <a:rPr lang="en-US" b="0" dirty="0" err="1"/>
              <a:t>Definir</a:t>
            </a:r>
            <a:r>
              <a:rPr lang="en-US" b="0" dirty="0"/>
              <a:t> o </a:t>
            </a:r>
            <a:r>
              <a:rPr lang="en-US" b="0" dirty="0" err="1"/>
              <a:t>acompanhamento</a:t>
            </a:r>
            <a:r>
              <a:rPr lang="en-US" b="0" dirty="0"/>
              <a:t> e a </a:t>
            </a:r>
            <a:r>
              <a:rPr lang="en-US" b="0" dirty="0" err="1"/>
              <a:t>avaliação</a:t>
            </a:r>
            <a:r>
              <a:rPr lang="en-US" b="0" dirty="0"/>
              <a:t> no </a:t>
            </a:r>
            <a:r>
              <a:rPr lang="en-US" b="0" dirty="0" err="1"/>
              <a:t>contexto</a:t>
            </a:r>
            <a:r>
              <a:rPr lang="en-US" b="0" dirty="0"/>
              <a:t> do </a:t>
            </a:r>
            <a:r>
              <a:rPr lang="en-US" b="0" dirty="0" err="1"/>
              <a:t>controle</a:t>
            </a:r>
            <a:r>
              <a:rPr lang="en-US" b="0" dirty="0"/>
              <a:t> de um </a:t>
            </a:r>
            <a:r>
              <a:rPr lang="en-US" b="0" dirty="0" err="1"/>
              <a:t>sistema</a:t>
            </a:r>
            <a:r>
              <a:rPr lang="en-US" b="0" dirty="0"/>
              <a:t> de </a:t>
            </a:r>
            <a:r>
              <a:rPr lang="en-US" b="0" dirty="0" err="1"/>
              <a:t>vigilância</a:t>
            </a:r>
            <a:endParaRPr lang="en-US" b="0" dirty="0"/>
          </a:p>
          <a:p>
            <a:pPr marL="457200" indent="-457200">
              <a:buFont typeface="Arial" panose="020B0604020202020204" pitchFamily="34" charset="0"/>
              <a:buChar char="•"/>
            </a:pPr>
            <a:r>
              <a:rPr lang="en-US" b="0" dirty="0" err="1"/>
              <a:t>Explicar</a:t>
            </a:r>
            <a:r>
              <a:rPr lang="en-US" b="0" dirty="0"/>
              <a:t> o que é um </a:t>
            </a:r>
            <a:r>
              <a:rPr lang="en-US" b="0" dirty="0" err="1"/>
              <a:t>indicador</a:t>
            </a:r>
            <a:r>
              <a:rPr lang="en-US" b="0" dirty="0"/>
              <a:t> e um </a:t>
            </a:r>
            <a:r>
              <a:rPr lang="en-US" b="0" dirty="0" err="1"/>
              <a:t>objetivo</a:t>
            </a:r>
            <a:r>
              <a:rPr lang="en-US" b="0" dirty="0"/>
              <a:t> no </a:t>
            </a:r>
            <a:r>
              <a:rPr lang="en-US" b="0" dirty="0" err="1"/>
              <a:t>contexto</a:t>
            </a:r>
            <a:r>
              <a:rPr lang="en-US" b="0" dirty="0"/>
              <a:t> do </a:t>
            </a:r>
            <a:r>
              <a:rPr lang="en-US" b="0" dirty="0" err="1"/>
              <a:t>acompanhamento</a:t>
            </a:r>
            <a:r>
              <a:rPr lang="en-US" b="0" dirty="0"/>
              <a:t> de um </a:t>
            </a:r>
            <a:r>
              <a:rPr lang="en-US" b="0" dirty="0" err="1"/>
              <a:t>sistema</a:t>
            </a:r>
            <a:r>
              <a:rPr lang="en-US" b="0" dirty="0"/>
              <a:t> de </a:t>
            </a:r>
            <a:r>
              <a:rPr lang="en-US" b="0" dirty="0" err="1"/>
              <a:t>vigilância</a:t>
            </a:r>
            <a:endParaRPr lang="en-US" b="0" dirty="0"/>
          </a:p>
          <a:p>
            <a:pPr marL="457200" indent="-457200">
              <a:buFont typeface="Arial" panose="020B0604020202020204" pitchFamily="34" charset="0"/>
              <a:buChar char="•"/>
            </a:pPr>
            <a:r>
              <a:rPr lang="en-US" b="0" dirty="0" err="1"/>
              <a:t>Reconhecer</a:t>
            </a:r>
            <a:r>
              <a:rPr lang="en-US" b="0" dirty="0"/>
              <a:t> </a:t>
            </a:r>
            <a:r>
              <a:rPr lang="en-US" b="0" dirty="0" err="1"/>
              <a:t>os</a:t>
            </a:r>
            <a:r>
              <a:rPr lang="en-US" b="0" dirty="0"/>
              <a:t> </a:t>
            </a:r>
            <a:r>
              <a:rPr lang="en-US" b="0" dirty="0" err="1"/>
              <a:t>indicadores-chave</a:t>
            </a:r>
            <a:r>
              <a:rPr lang="en-US" b="0" dirty="0"/>
              <a:t> para </a:t>
            </a:r>
            <a:r>
              <a:rPr lang="en-US" b="0" dirty="0" err="1"/>
              <a:t>monitorar</a:t>
            </a:r>
            <a:r>
              <a:rPr lang="en-US" b="0" dirty="0"/>
              <a:t> a </a:t>
            </a:r>
            <a:r>
              <a:rPr lang="en-US" b="0" dirty="0" err="1"/>
              <a:t>atualidade</a:t>
            </a:r>
            <a:r>
              <a:rPr lang="en-US" b="0" dirty="0"/>
              <a:t> e a </a:t>
            </a:r>
            <a:r>
              <a:rPr lang="en-US" b="0" dirty="0" err="1"/>
              <a:t>exaustividade</a:t>
            </a:r>
            <a:r>
              <a:rPr lang="en-US" b="0" dirty="0"/>
              <a:t> da </a:t>
            </a:r>
            <a:r>
              <a:rPr lang="en-US" b="0" dirty="0" err="1"/>
              <a:t>vigilância</a:t>
            </a:r>
            <a:r>
              <a:rPr lang="en-US" b="0" dirty="0"/>
              <a:t> a </a:t>
            </a:r>
            <a:r>
              <a:rPr lang="en-US" b="0" dirty="0" err="1"/>
              <a:t>nível</a:t>
            </a:r>
            <a:r>
              <a:rPr lang="en-US" b="0" dirty="0"/>
              <a:t> local</a:t>
            </a:r>
          </a:p>
          <a:p>
            <a:pPr marL="457200" indent="-457200">
              <a:buFont typeface="Arial" panose="020B0604020202020204" pitchFamily="34" charset="0"/>
              <a:buChar char="•"/>
            </a:pPr>
            <a:r>
              <a:rPr lang="en-US" b="0" dirty="0" err="1"/>
              <a:t>Explicar</a:t>
            </a:r>
            <a:r>
              <a:rPr lang="en-US" b="0" dirty="0"/>
              <a:t> as </a:t>
            </a:r>
            <a:r>
              <a:rPr lang="en-US" b="0" dirty="0" err="1"/>
              <a:t>ações</a:t>
            </a:r>
            <a:r>
              <a:rPr lang="en-US" b="0" dirty="0"/>
              <a:t> que </a:t>
            </a:r>
            <a:r>
              <a:rPr lang="en-US" b="0" dirty="0" err="1"/>
              <a:t>podem</a:t>
            </a:r>
            <a:r>
              <a:rPr lang="en-US" b="0" dirty="0"/>
              <a:t> ser </a:t>
            </a:r>
            <a:r>
              <a:rPr lang="en-US" b="0" dirty="0" err="1"/>
              <a:t>tomadas</a:t>
            </a:r>
            <a:r>
              <a:rPr lang="en-US" b="0" dirty="0"/>
              <a:t> para </a:t>
            </a:r>
            <a:r>
              <a:rPr lang="en-US" b="0" dirty="0" err="1"/>
              <a:t>melhorar</a:t>
            </a:r>
            <a:r>
              <a:rPr lang="en-US" b="0" dirty="0"/>
              <a:t> a </a:t>
            </a:r>
            <a:r>
              <a:rPr lang="en-US" b="0" dirty="0" err="1"/>
              <a:t>vigilância</a:t>
            </a:r>
            <a:r>
              <a:rPr lang="en-US" b="0" dirty="0"/>
              <a:t> da </a:t>
            </a:r>
            <a:r>
              <a:rPr lang="en-US" b="0" dirty="0" err="1"/>
              <a:t>saúde</a:t>
            </a:r>
            <a:r>
              <a:rPr lang="en-US" b="0" dirty="0"/>
              <a:t> </a:t>
            </a:r>
            <a:r>
              <a:rPr lang="en-US" b="0" dirty="0" err="1"/>
              <a:t>pública</a:t>
            </a:r>
            <a:r>
              <a:rPr lang="en-US" b="0" dirty="0"/>
              <a:t> a </a:t>
            </a:r>
            <a:r>
              <a:rPr lang="en-US" b="0" dirty="0" err="1"/>
              <a:t>nível</a:t>
            </a:r>
            <a:r>
              <a:rPr lang="en-US" b="0" dirty="0"/>
              <a:t> local</a:t>
            </a:r>
          </a:p>
          <a:p>
            <a:endParaRPr lang="en-US" dirty="0"/>
          </a:p>
          <a:p>
            <a:endParaRPr lang="en-US" dirty="0"/>
          </a:p>
          <a:p>
            <a:endParaRPr lang="en-US" dirty="0"/>
          </a:p>
        </p:txBody>
      </p:sp>
    </p:spTree>
    <p:extLst>
      <p:ext uri="{BB962C8B-B14F-4D97-AF65-F5344CB8AC3E}">
        <p14:creationId xmlns:p14="http://schemas.microsoft.com/office/powerpoint/2010/main" val="24687762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10515600" cy="800100"/>
          </a:xfrm>
        </p:spPr>
        <p:txBody>
          <a:bodyPr/>
          <a:lstStyle/>
          <a:p>
            <a:r>
              <a:rPr lang="en-US" dirty="0" err="1"/>
              <a:t>Formulário</a:t>
            </a:r>
            <a:r>
              <a:rPr lang="en-US" dirty="0"/>
              <a:t> de </a:t>
            </a:r>
            <a:r>
              <a:rPr lang="en-US" dirty="0" err="1"/>
              <a:t>controle</a:t>
            </a:r>
            <a:r>
              <a:rPr lang="en-US" dirty="0"/>
              <a:t> </a:t>
            </a:r>
            <a:r>
              <a:rPr lang="en-US" dirty="0" err="1"/>
              <a:t>semanal</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36096379"/>
              </p:ext>
            </p:extLst>
          </p:nvPr>
        </p:nvGraphicFramePr>
        <p:xfrm>
          <a:off x="809897" y="2219090"/>
          <a:ext cx="7176816" cy="3489960"/>
        </p:xfrm>
        <a:graphic>
          <a:graphicData uri="http://schemas.openxmlformats.org/drawingml/2006/table">
            <a:tbl>
              <a:tblPr bandRow="1">
                <a:tableStyleId>{68D230F3-CF80-4859-8CE7-A43EE81993B5}</a:tableStyleId>
              </a:tblPr>
              <a:tblGrid>
                <a:gridCol w="1546963">
                  <a:extLst>
                    <a:ext uri="{9D8B030D-6E8A-4147-A177-3AD203B41FA5}">
                      <a16:colId xmlns:a16="http://schemas.microsoft.com/office/drawing/2014/main" val="20000"/>
                    </a:ext>
                  </a:extLst>
                </a:gridCol>
                <a:gridCol w="1257669">
                  <a:extLst>
                    <a:ext uri="{9D8B030D-6E8A-4147-A177-3AD203B41FA5}">
                      <a16:colId xmlns:a16="http://schemas.microsoft.com/office/drawing/2014/main" val="20001"/>
                    </a:ext>
                  </a:extLst>
                </a:gridCol>
                <a:gridCol w="1497632">
                  <a:extLst>
                    <a:ext uri="{9D8B030D-6E8A-4147-A177-3AD203B41FA5}">
                      <a16:colId xmlns:a16="http://schemas.microsoft.com/office/drawing/2014/main" val="20002"/>
                    </a:ext>
                  </a:extLst>
                </a:gridCol>
                <a:gridCol w="1395626">
                  <a:extLst>
                    <a:ext uri="{9D8B030D-6E8A-4147-A177-3AD203B41FA5}">
                      <a16:colId xmlns:a16="http://schemas.microsoft.com/office/drawing/2014/main" val="20003"/>
                    </a:ext>
                  </a:extLst>
                </a:gridCol>
                <a:gridCol w="1478926">
                  <a:extLst>
                    <a:ext uri="{9D8B030D-6E8A-4147-A177-3AD203B41FA5}">
                      <a16:colId xmlns:a16="http://schemas.microsoft.com/office/drawing/2014/main" val="20004"/>
                    </a:ext>
                  </a:extLst>
                </a:gridCol>
              </a:tblGrid>
              <a:tr h="304800">
                <a:tc gridSpan="5">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Semana do relatório __X___</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9144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err="1">
                          <a:solidFill>
                            <a:srgbClr val="000000"/>
                          </a:solidFill>
                          <a:effectLst/>
                          <a:latin typeface="+mn-lt"/>
                        </a:rPr>
                        <a:t>Instalações</a:t>
                      </a:r>
                      <a:endParaRPr lang="en-US" sz="2000" b="1" i="0" u="none" strike="noStrike" dirty="0">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err="1">
                          <a:solidFill>
                            <a:srgbClr val="000000"/>
                          </a:solidFill>
                          <a:effectLst/>
                          <a:latin typeface="+mn-lt"/>
                        </a:rPr>
                        <a:t>Relatório</a:t>
                      </a:r>
                      <a:r>
                        <a:rPr lang="en-US" sz="2000" b="1" u="none" strike="noStrike" dirty="0">
                          <a:solidFill>
                            <a:srgbClr val="000000"/>
                          </a:solidFill>
                          <a:effectLst/>
                          <a:latin typeface="+mn-lt"/>
                        </a:rPr>
                        <a:t> </a:t>
                      </a:r>
                      <a:r>
                        <a:rPr lang="en-US" sz="2000" b="1" u="none" strike="noStrike" dirty="0" err="1">
                          <a:solidFill>
                            <a:srgbClr val="000000"/>
                          </a:solidFill>
                          <a:effectLst/>
                          <a:latin typeface="+mn-lt"/>
                        </a:rPr>
                        <a:t>recebido</a:t>
                      </a:r>
                      <a:endParaRPr lang="en-US" sz="2000" b="1" i="0" u="none" strike="noStrike" dirty="0">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baseline="0" dirty="0" err="1">
                          <a:solidFill>
                            <a:srgbClr val="000000"/>
                          </a:solidFill>
                          <a:effectLst/>
                          <a:latin typeface="+mn-lt"/>
                        </a:rPr>
                        <a:t>Acumulado</a:t>
                      </a:r>
                      <a:r>
                        <a:rPr lang="en-US" sz="2000" b="1" u="none" strike="noStrike" baseline="0" dirty="0">
                          <a:solidFill>
                            <a:srgbClr val="000000"/>
                          </a:solidFill>
                          <a:effectLst/>
                          <a:latin typeface="+mn-lt"/>
                        </a:rPr>
                        <a:t> </a:t>
                      </a:r>
                      <a:r>
                        <a:rPr lang="en-US" sz="2000" b="1" u="none" strike="noStrike" dirty="0" err="1">
                          <a:solidFill>
                            <a:srgbClr val="000000"/>
                          </a:solidFill>
                          <a:effectLst/>
                          <a:latin typeface="+mn-lt"/>
                        </a:rPr>
                        <a:t>até</a:t>
                      </a:r>
                      <a:r>
                        <a:rPr lang="en-US" sz="2000" b="1" u="none" strike="noStrike" dirty="0">
                          <a:solidFill>
                            <a:srgbClr val="000000"/>
                          </a:solidFill>
                          <a:effectLst/>
                          <a:latin typeface="+mn-lt"/>
                        </a:rPr>
                        <a:t> à data (YTD)%</a:t>
                      </a:r>
                      <a:endParaRPr lang="en-US" sz="2000" b="1" i="0" u="none" strike="noStrike" dirty="0">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err="1">
                          <a:solidFill>
                            <a:srgbClr val="000000"/>
                          </a:solidFill>
                          <a:effectLst/>
                          <a:latin typeface="+mn-lt"/>
                        </a:rPr>
                        <a:t>Relatório</a:t>
                      </a:r>
                      <a:r>
                        <a:rPr lang="en-US" sz="2000" b="1" u="none" strike="noStrike" dirty="0">
                          <a:solidFill>
                            <a:srgbClr val="000000"/>
                          </a:solidFill>
                          <a:effectLst/>
                          <a:latin typeface="+mn-lt"/>
                        </a:rPr>
                        <a:t> </a:t>
                      </a:r>
                      <a:r>
                        <a:rPr lang="en-US" sz="2000" b="1" u="none" strike="noStrike" dirty="0" err="1">
                          <a:solidFill>
                            <a:srgbClr val="000000"/>
                          </a:solidFill>
                          <a:effectLst/>
                          <a:latin typeface="+mn-lt"/>
                        </a:rPr>
                        <a:t>completo</a:t>
                      </a:r>
                      <a:endParaRPr lang="en-US" sz="2000" b="1" i="0" u="none" strike="noStrike" dirty="0">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1800" b="1" u="none" strike="noStrike" dirty="0" err="1">
                          <a:solidFill>
                            <a:srgbClr val="000000"/>
                          </a:solidFill>
                          <a:effectLst/>
                          <a:latin typeface="+mn-lt"/>
                        </a:rPr>
                        <a:t>Relatório</a:t>
                      </a:r>
                      <a:r>
                        <a:rPr lang="en-US" sz="1800" b="1" u="none" strike="noStrike" dirty="0">
                          <a:solidFill>
                            <a:srgbClr val="000000"/>
                          </a:solidFill>
                          <a:effectLst/>
                          <a:latin typeface="+mn-lt"/>
                        </a:rPr>
                        <a:t> de </a:t>
                      </a:r>
                      <a:r>
                        <a:rPr lang="en-US" sz="1800" b="1" u="none" strike="noStrike" dirty="0" err="1">
                          <a:solidFill>
                            <a:srgbClr val="000000"/>
                          </a:solidFill>
                          <a:effectLst/>
                          <a:latin typeface="+mn-lt"/>
                        </a:rPr>
                        <a:t>notificação</a:t>
                      </a:r>
                      <a:r>
                        <a:rPr lang="en-US" sz="1800" b="1" u="none" strike="noStrike" dirty="0">
                          <a:solidFill>
                            <a:srgbClr val="000000"/>
                          </a:solidFill>
                          <a:effectLst/>
                          <a:latin typeface="+mn-lt"/>
                        </a:rPr>
                        <a:t> </a:t>
                      </a:r>
                      <a:r>
                        <a:rPr lang="en-US" sz="1800" b="1" u="none" strike="noStrike" dirty="0" err="1">
                          <a:solidFill>
                            <a:srgbClr val="000000"/>
                          </a:solidFill>
                          <a:effectLst/>
                          <a:latin typeface="+mn-lt"/>
                        </a:rPr>
                        <a:t>negativa</a:t>
                      </a:r>
                      <a:endParaRPr lang="en-US" sz="1800" b="1" i="0" u="none" strike="noStrike" dirty="0">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2"/>
                  </a:ext>
                </a:extLst>
              </a:tr>
              <a:tr h="3048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A</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048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B</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048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C</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3048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D</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3048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E</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3048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F</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304800">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G</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a:solidFill>
                            <a:srgbClr val="000000"/>
                          </a:solidFill>
                          <a:effectLst/>
                          <a:latin typeface="+mn-lt"/>
                        </a:rPr>
                        <a:t> </a:t>
                      </a:r>
                      <a:endParaRPr lang="en-US" sz="2000" b="1" i="0" u="none" strike="noStrike">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ctr"/>
                      <a:r>
                        <a:rPr lang="en-US" sz="2000" b="1" u="none" strike="noStrike" dirty="0">
                          <a:solidFill>
                            <a:srgbClr val="000000"/>
                          </a:solidFill>
                          <a:effectLst/>
                          <a:latin typeface="+mn-lt"/>
                        </a:rPr>
                        <a:t> </a:t>
                      </a:r>
                      <a:endParaRPr lang="en-US" sz="2000" b="1" i="0" u="none" strike="noStrike" dirty="0">
                        <a:solidFill>
                          <a:srgbClr val="000000"/>
                        </a:solidFill>
                        <a:effectLst/>
                        <a:latin typeface="+mn-lt"/>
                        <a:cs typeface="Arial" panose="020B0604020202020204" pitchFamily="34" charset="0"/>
                      </a:endParaRPr>
                    </a:p>
                  </a:txBody>
                  <a:tcPr marL="15240" marR="15240" marT="1524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sp>
        <p:nvSpPr>
          <p:cNvPr id="5" name="TextBox 4"/>
          <p:cNvSpPr txBox="1"/>
          <p:nvPr/>
        </p:nvSpPr>
        <p:spPr>
          <a:xfrm>
            <a:off x="8372475" y="1813173"/>
            <a:ext cx="3103909" cy="3539430"/>
          </a:xfrm>
          <a:prstGeom prst="rect">
            <a:avLst/>
          </a:prstGeom>
          <a:noFill/>
          <a:ln>
            <a:noFill/>
          </a:ln>
        </p:spPr>
        <p:txBody>
          <a:bodyPr wrap="square" rtlCol="0">
            <a:spAutoFit/>
          </a:bodyPr>
          <a:lstStyle/>
          <a:p>
            <a:pPr algn="ctr"/>
            <a:r>
              <a:rPr lang="en-US" sz="2400" b="1" dirty="0">
                <a:solidFill>
                  <a:prstClr val="black"/>
                </a:solidFill>
                <a:latin typeface="Arial" panose="020B0604020202020204" pitchFamily="34" charset="0"/>
                <a:cs typeface="Arial" panose="020B0604020202020204" pitchFamily="34" charset="0"/>
              </a:rPr>
              <a:t>Legenda</a:t>
            </a:r>
          </a:p>
          <a:p>
            <a:r>
              <a:rPr lang="en-US" sz="2000" u="sng" dirty="0">
                <a:solidFill>
                  <a:prstClr val="black"/>
                </a:solidFill>
                <a:latin typeface="Arial" panose="020B0604020202020204" pitchFamily="34" charset="0"/>
                <a:cs typeface="Arial" panose="020B0604020202020204" pitchFamily="34" charset="0"/>
              </a:rPr>
              <a:t>Estado do </a:t>
            </a:r>
            <a:r>
              <a:rPr lang="en-US" sz="2000" u="sng" dirty="0" err="1">
                <a:solidFill>
                  <a:prstClr val="black"/>
                </a:solidFill>
                <a:latin typeface="Arial" panose="020B0604020202020204" pitchFamily="34" charset="0"/>
                <a:cs typeface="Arial" panose="020B0604020202020204" pitchFamily="34" charset="0"/>
              </a:rPr>
              <a:t>relatório</a:t>
            </a:r>
            <a:endParaRPr lang="en-US" sz="2000" u="sng" dirty="0">
              <a:solidFill>
                <a:prstClr val="black"/>
              </a:solidFill>
              <a:latin typeface="Arial" panose="020B0604020202020204" pitchFamily="34" charset="0"/>
              <a:cs typeface="Arial" panose="020B0604020202020204" pitchFamily="34" charset="0"/>
            </a:endParaRPr>
          </a:p>
          <a:p>
            <a:r>
              <a:rPr lang="en-US" sz="2000" dirty="0">
                <a:solidFill>
                  <a:prstClr val="black"/>
                </a:solidFill>
                <a:latin typeface="Arial" panose="020B0604020202020204" pitchFamily="34" charset="0"/>
                <a:cs typeface="Arial" panose="020B0604020202020204" pitchFamily="34" charset="0"/>
              </a:rPr>
              <a:t>P = </a:t>
            </a:r>
            <a:r>
              <a:rPr lang="en-US" sz="2000" dirty="0" err="1">
                <a:solidFill>
                  <a:prstClr val="black"/>
                </a:solidFill>
                <a:latin typeface="Arial" panose="020B0604020202020204" pitchFamily="34" charset="0"/>
                <a:cs typeface="Arial" panose="020B0604020202020204" pitchFamily="34" charset="0"/>
              </a:rPr>
              <a:t>Pontual</a:t>
            </a:r>
            <a:endParaRPr lang="en-US" sz="2000" dirty="0">
              <a:solidFill>
                <a:prstClr val="black"/>
              </a:solidFill>
              <a:latin typeface="Arial" panose="020B0604020202020204" pitchFamily="34" charset="0"/>
              <a:cs typeface="Arial" panose="020B0604020202020204" pitchFamily="34" charset="0"/>
            </a:endParaRPr>
          </a:p>
          <a:p>
            <a:r>
              <a:rPr lang="en-US" sz="2000" dirty="0">
                <a:solidFill>
                  <a:prstClr val="black"/>
                </a:solidFill>
                <a:latin typeface="Arial" panose="020B0604020202020204" pitchFamily="34" charset="0"/>
                <a:cs typeface="Arial" panose="020B0604020202020204" pitchFamily="34" charset="0"/>
              </a:rPr>
              <a:t>A = </a:t>
            </a:r>
            <a:r>
              <a:rPr lang="en-US" sz="2000" dirty="0" err="1">
                <a:solidFill>
                  <a:prstClr val="black"/>
                </a:solidFill>
                <a:latin typeface="Arial" panose="020B0604020202020204" pitchFamily="34" charset="0"/>
                <a:cs typeface="Arial" panose="020B0604020202020204" pitchFamily="34" charset="0"/>
              </a:rPr>
              <a:t>Atrasado</a:t>
            </a:r>
            <a:endParaRPr lang="en-US" sz="2000" dirty="0">
              <a:solidFill>
                <a:prstClr val="black"/>
              </a:solidFill>
              <a:latin typeface="Arial" panose="020B0604020202020204" pitchFamily="34" charset="0"/>
              <a:cs typeface="Arial" panose="020B0604020202020204" pitchFamily="34" charset="0"/>
            </a:endParaRPr>
          </a:p>
          <a:p>
            <a:r>
              <a:rPr lang="en-US" sz="2000" dirty="0">
                <a:solidFill>
                  <a:prstClr val="black"/>
                </a:solidFill>
                <a:latin typeface="Arial" panose="020B0604020202020204" pitchFamily="34" charset="0"/>
                <a:cs typeface="Arial" panose="020B0604020202020204" pitchFamily="34" charset="0"/>
              </a:rPr>
              <a:t>NE = </a:t>
            </a:r>
            <a:r>
              <a:rPr lang="en-US" sz="2000" dirty="0" err="1">
                <a:solidFill>
                  <a:prstClr val="black"/>
                </a:solidFill>
                <a:latin typeface="Arial" panose="020B0604020202020204" pitchFamily="34" charset="0"/>
                <a:cs typeface="Arial" panose="020B0604020202020204" pitchFamily="34" charset="0"/>
              </a:rPr>
              <a:t>Não</a:t>
            </a:r>
            <a:r>
              <a:rPr lang="en-US" sz="2000" dirty="0">
                <a:solidFill>
                  <a:prstClr val="black"/>
                </a:solidFill>
                <a:latin typeface="Arial" panose="020B0604020202020204" pitchFamily="34" charset="0"/>
                <a:cs typeface="Arial" panose="020B0604020202020204" pitchFamily="34" charset="0"/>
              </a:rPr>
              <a:t> </a:t>
            </a:r>
            <a:r>
              <a:rPr lang="en-US" sz="2000" dirty="0" err="1">
                <a:solidFill>
                  <a:prstClr val="black"/>
                </a:solidFill>
                <a:latin typeface="Arial" panose="020B0604020202020204" pitchFamily="34" charset="0"/>
                <a:cs typeface="Arial" panose="020B0604020202020204" pitchFamily="34" charset="0"/>
              </a:rPr>
              <a:t>enviado</a:t>
            </a:r>
            <a:endParaRPr lang="en-US" sz="2000" dirty="0">
              <a:solidFill>
                <a:prstClr val="black"/>
              </a:solidFill>
              <a:latin typeface="Arial" panose="020B0604020202020204" pitchFamily="34" charset="0"/>
              <a:cs typeface="Arial" panose="020B0604020202020204" pitchFamily="34" charset="0"/>
            </a:endParaRPr>
          </a:p>
          <a:p>
            <a:endParaRPr lang="en-US" sz="2000" dirty="0">
              <a:solidFill>
                <a:prstClr val="black"/>
              </a:solidFill>
              <a:latin typeface="Arial" panose="020B0604020202020204" pitchFamily="34" charset="0"/>
              <a:cs typeface="Arial" panose="020B0604020202020204" pitchFamily="34" charset="0"/>
            </a:endParaRPr>
          </a:p>
          <a:p>
            <a:r>
              <a:rPr lang="en-US" sz="2000" u="sng" dirty="0" err="1">
                <a:solidFill>
                  <a:prstClr val="black"/>
                </a:solidFill>
                <a:latin typeface="Arial" panose="020B0604020202020204" pitchFamily="34" charset="0"/>
                <a:cs typeface="Arial" panose="020B0604020202020204" pitchFamily="34" charset="0"/>
              </a:rPr>
              <a:t>Relatório</a:t>
            </a:r>
            <a:r>
              <a:rPr lang="en-US" sz="2000" u="sng" dirty="0">
                <a:solidFill>
                  <a:prstClr val="black"/>
                </a:solidFill>
                <a:latin typeface="Arial" panose="020B0604020202020204" pitchFamily="34" charset="0"/>
                <a:cs typeface="Arial" panose="020B0604020202020204" pitchFamily="34" charset="0"/>
              </a:rPr>
              <a:t> </a:t>
            </a:r>
            <a:r>
              <a:rPr lang="en-US" sz="2000" u="sng" dirty="0" err="1">
                <a:solidFill>
                  <a:prstClr val="black"/>
                </a:solidFill>
                <a:latin typeface="Arial" panose="020B0604020202020204" pitchFamily="34" charset="0"/>
                <a:cs typeface="Arial" panose="020B0604020202020204" pitchFamily="34" charset="0"/>
              </a:rPr>
              <a:t>completo</a:t>
            </a:r>
            <a:r>
              <a:rPr lang="en-US" sz="2000" u="sng" dirty="0">
                <a:solidFill>
                  <a:prstClr val="black"/>
                </a:solidFill>
                <a:latin typeface="Arial" panose="020B0604020202020204" pitchFamily="34" charset="0"/>
                <a:cs typeface="Arial" panose="020B0604020202020204" pitchFamily="34" charset="0"/>
              </a:rPr>
              <a:t> e </a:t>
            </a:r>
          </a:p>
          <a:p>
            <a:r>
              <a:rPr lang="en-US" sz="2000" u="sng" dirty="0" err="1">
                <a:solidFill>
                  <a:prstClr val="black"/>
                </a:solidFill>
                <a:latin typeface="Arial" panose="020B0604020202020204" pitchFamily="34" charset="0"/>
                <a:cs typeface="Arial" panose="020B0604020202020204" pitchFamily="34" charset="0"/>
              </a:rPr>
              <a:t>Relatório</a:t>
            </a:r>
            <a:r>
              <a:rPr lang="en-US" sz="2000" u="sng" dirty="0">
                <a:solidFill>
                  <a:prstClr val="black"/>
                </a:solidFill>
                <a:latin typeface="Arial" panose="020B0604020202020204" pitchFamily="34" charset="0"/>
                <a:cs typeface="Arial" panose="020B0604020202020204" pitchFamily="34" charset="0"/>
              </a:rPr>
              <a:t> de </a:t>
            </a:r>
            <a:r>
              <a:rPr lang="en-US" sz="2000" u="sng" dirty="0" err="1">
                <a:solidFill>
                  <a:prstClr val="black"/>
                </a:solidFill>
                <a:latin typeface="Arial" panose="020B0604020202020204" pitchFamily="34" charset="0"/>
                <a:cs typeface="Arial" panose="020B0604020202020204" pitchFamily="34" charset="0"/>
              </a:rPr>
              <a:t>notificação</a:t>
            </a:r>
            <a:r>
              <a:rPr lang="en-US" sz="2000" u="sng" dirty="0">
                <a:solidFill>
                  <a:prstClr val="black"/>
                </a:solidFill>
                <a:latin typeface="Arial" panose="020B0604020202020204" pitchFamily="34" charset="0"/>
                <a:cs typeface="Arial" panose="020B0604020202020204" pitchFamily="34" charset="0"/>
              </a:rPr>
              <a:t> </a:t>
            </a:r>
            <a:r>
              <a:rPr lang="en-US" sz="2000" u="sng" dirty="0" err="1">
                <a:solidFill>
                  <a:prstClr val="black"/>
                </a:solidFill>
                <a:latin typeface="Arial" panose="020B0604020202020204" pitchFamily="34" charset="0"/>
                <a:cs typeface="Arial" panose="020B0604020202020204" pitchFamily="34" charset="0"/>
              </a:rPr>
              <a:t>negativa</a:t>
            </a:r>
            <a:endParaRPr lang="en-US" sz="2000" u="sng" dirty="0">
              <a:solidFill>
                <a:prstClr val="black"/>
              </a:solidFill>
              <a:latin typeface="Arial" panose="020B0604020202020204" pitchFamily="34" charset="0"/>
              <a:cs typeface="Arial" panose="020B0604020202020204" pitchFamily="34" charset="0"/>
            </a:endParaRPr>
          </a:p>
          <a:p>
            <a:r>
              <a:rPr lang="en-US" sz="2000" dirty="0">
                <a:solidFill>
                  <a:prstClr val="black"/>
                </a:solidFill>
                <a:latin typeface="Arial" panose="020B0604020202020204" pitchFamily="34" charset="0"/>
                <a:cs typeface="Arial" panose="020B0604020202020204" pitchFamily="34" charset="0"/>
              </a:rPr>
              <a:t>S = Sim</a:t>
            </a:r>
          </a:p>
          <a:p>
            <a:r>
              <a:rPr lang="en-US" sz="2000" dirty="0">
                <a:solidFill>
                  <a:prstClr val="black"/>
                </a:solidFill>
                <a:latin typeface="Arial" panose="020B0604020202020204" pitchFamily="34" charset="0"/>
                <a:cs typeface="Arial" panose="020B0604020202020204" pitchFamily="34" charset="0"/>
              </a:rPr>
              <a:t>N = </a:t>
            </a:r>
            <a:r>
              <a:rPr lang="en-US" sz="2000" dirty="0" err="1">
                <a:solidFill>
                  <a:prstClr val="black"/>
                </a:solidFill>
                <a:latin typeface="Arial" panose="020B0604020202020204" pitchFamily="34" charset="0"/>
                <a:cs typeface="Arial" panose="020B0604020202020204" pitchFamily="34" charset="0"/>
              </a:rPr>
              <a:t>Não</a:t>
            </a:r>
            <a:endParaRPr lang="en-US" sz="2000" dirty="0">
              <a:solidFill>
                <a:prstClr val="black"/>
              </a:solidFill>
              <a:latin typeface="Arial" panose="020B0604020202020204" pitchFamily="34" charset="0"/>
              <a:cs typeface="Arial" panose="020B0604020202020204" pitchFamily="34" charset="0"/>
            </a:endParaRPr>
          </a:p>
        </p:txBody>
      </p:sp>
      <p:sp>
        <p:nvSpPr>
          <p:cNvPr id="12" name="Rectangle: Rounded Corners 11">
            <a:extLst>
              <a:ext uri="{FF2B5EF4-FFF2-40B4-BE49-F238E27FC236}">
                <a16:creationId xmlns:a16="http://schemas.microsoft.com/office/drawing/2014/main" id="{202EA4A0-71BE-2FD2-D9F7-3DB998D6C2E6}"/>
              </a:ext>
            </a:extLst>
          </p:cNvPr>
          <p:cNvSpPr/>
          <p:nvPr/>
        </p:nvSpPr>
        <p:spPr>
          <a:xfrm>
            <a:off x="8157489" y="1797837"/>
            <a:ext cx="3443961" cy="4003910"/>
          </a:xfrm>
          <a:prstGeom prst="roundRect">
            <a:avLst/>
          </a:prstGeom>
          <a:noFill/>
          <a:ln w="762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CE6DAF0-C6E4-3215-47FB-0C02595F87A9}"/>
              </a:ext>
            </a:extLst>
          </p:cNvPr>
          <p:cNvSpPr txBox="1"/>
          <p:nvPr/>
        </p:nvSpPr>
        <p:spPr>
          <a:xfrm>
            <a:off x="1158194" y="1742780"/>
            <a:ext cx="6435068" cy="461665"/>
          </a:xfrm>
          <a:prstGeom prst="rect">
            <a:avLst/>
          </a:prstGeom>
          <a:noFill/>
        </p:spPr>
        <p:txBody>
          <a:bodyPr wrap="square">
            <a:spAutoFit/>
          </a:bodyPr>
          <a:lstStyle/>
          <a:p>
            <a:pPr algn="ctr" fontAlgn="ctr"/>
            <a:r>
              <a:rPr lang="en-US" sz="2400" b="1" i="0" u="none" strike="noStrike" dirty="0" err="1">
                <a:effectLst/>
                <a:latin typeface="Arial" panose="020B0604020202020204" pitchFamily="34" charset="0"/>
                <a:cs typeface="Arial" panose="020B0604020202020204" pitchFamily="34" charset="0"/>
              </a:rPr>
              <a:t>Atualidade</a:t>
            </a:r>
            <a:r>
              <a:rPr lang="en-US" sz="2400" b="1" i="0" u="none" strike="noStrike" dirty="0">
                <a:effectLst/>
                <a:latin typeface="Arial" panose="020B0604020202020204" pitchFamily="34" charset="0"/>
                <a:cs typeface="Arial" panose="020B0604020202020204" pitchFamily="34" charset="0"/>
              </a:rPr>
              <a:t> e </a:t>
            </a:r>
            <a:r>
              <a:rPr lang="en-US" sz="2400" b="1" i="0" u="none" strike="noStrike" dirty="0" err="1">
                <a:effectLst/>
                <a:latin typeface="Arial" panose="020B0604020202020204" pitchFamily="34" charset="0"/>
                <a:cs typeface="Arial" panose="020B0604020202020204" pitchFamily="34" charset="0"/>
              </a:rPr>
              <a:t>exaustividade</a:t>
            </a:r>
            <a:r>
              <a:rPr lang="en-US" sz="2400" b="1" i="0" u="none" strike="noStrike" dirty="0">
                <a:effectLst/>
                <a:latin typeface="Arial" panose="020B0604020202020204" pitchFamily="34" charset="0"/>
                <a:cs typeface="Arial" panose="020B0604020202020204" pitchFamily="34" charset="0"/>
              </a:rPr>
              <a:t> dos </a:t>
            </a:r>
            <a:r>
              <a:rPr lang="en-US" sz="2400" b="1" i="0" u="none" strike="noStrike" dirty="0" err="1">
                <a:effectLst/>
                <a:latin typeface="Arial" panose="020B0604020202020204" pitchFamily="34" charset="0"/>
                <a:cs typeface="Arial" panose="020B0604020202020204" pitchFamily="34" charset="0"/>
              </a:rPr>
              <a:t>relatórios</a:t>
            </a:r>
            <a:endParaRPr lang="en-US" sz="2400" b="1" i="0" u="none" strike="noStrike"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274996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EFDB22-D6B6-1520-64C9-5DC1D1C25E92}"/>
              </a:ext>
            </a:extLst>
          </p:cNvPr>
          <p:cNvSpPr>
            <a:spLocks noGrp="1"/>
          </p:cNvSpPr>
          <p:nvPr>
            <p:ph type="title"/>
          </p:nvPr>
        </p:nvSpPr>
        <p:spPr>
          <a:xfrm>
            <a:off x="838200" y="457200"/>
            <a:ext cx="9752215" cy="800100"/>
          </a:xfrm>
        </p:spPr>
        <p:txBody>
          <a:bodyPr/>
          <a:lstStyle/>
          <a:p>
            <a:r>
              <a:rPr lang="en-US" dirty="0" err="1"/>
              <a:t>Trabalhar</a:t>
            </a:r>
            <a:r>
              <a:rPr lang="en-US" dirty="0"/>
              <a:t> com </a:t>
            </a:r>
            <a:r>
              <a:rPr lang="en-US" dirty="0" err="1"/>
              <a:t>indicadores</a:t>
            </a:r>
            <a:r>
              <a:rPr lang="en-US" dirty="0"/>
              <a:t> (1/2)</a:t>
            </a:r>
          </a:p>
        </p:txBody>
      </p:sp>
    </p:spTree>
    <p:extLst>
      <p:ext uri="{BB962C8B-B14F-4D97-AF65-F5344CB8AC3E}">
        <p14:creationId xmlns:p14="http://schemas.microsoft.com/office/powerpoint/2010/main" val="31013423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838200" y="1478857"/>
            <a:ext cx="10515600" cy="4639309"/>
          </a:xfrm>
        </p:spPr>
        <p:txBody>
          <a:bodyPr/>
          <a:lstStyle/>
          <a:p>
            <a:r>
              <a:rPr lang="en-US" dirty="0"/>
              <a:t>Consultar o quadro para:</a:t>
            </a:r>
          </a:p>
          <a:p>
            <a:r>
              <a:rPr lang="en-US" dirty="0"/>
              <a:t>Calcular a atualidade dos relatórios para cada estabelecimento de saúde</a:t>
            </a:r>
          </a:p>
          <a:p>
            <a:r>
              <a:rPr lang="en-US" dirty="0"/>
              <a:t>Calcular a exaustividade dos relatórios (taxa de notificação) para cada estabelecimento de saúde</a:t>
            </a:r>
          </a:p>
          <a:p>
            <a:r>
              <a:rPr lang="en-US" dirty="0"/>
              <a:t>Determinar o número de estabelecimentos de saúde que atingiram o objetivo de 80%</a:t>
            </a:r>
          </a:p>
          <a:p>
            <a:r>
              <a:rPr lang="en-US" dirty="0"/>
              <a:t>Identificar a unidade de saúde com a maior percentagem de </a:t>
            </a:r>
            <a:br>
              <a:rPr lang="en-US" dirty="0"/>
            </a:br>
            <a:r>
              <a:rPr lang="en-US" dirty="0"/>
              <a:t>de </a:t>
            </a:r>
            <a:r>
              <a:rPr lang="en-US" dirty="0" err="1"/>
              <a:t>relatórios</a:t>
            </a:r>
            <a:r>
              <a:rPr lang="en-US" dirty="0"/>
              <a:t> </a:t>
            </a:r>
            <a:r>
              <a:rPr lang="en-US" dirty="0" err="1"/>
              <a:t>oportunos</a:t>
            </a:r>
            <a:endParaRPr lang="en-US" dirty="0"/>
          </a:p>
          <a:p>
            <a:endParaRPr lang="en-US" dirty="0"/>
          </a:p>
        </p:txBody>
      </p:sp>
      <p:sp>
        <p:nvSpPr>
          <p:cNvPr id="2" name="Title 1"/>
          <p:cNvSpPr>
            <a:spLocks noGrp="1"/>
          </p:cNvSpPr>
          <p:nvPr>
            <p:ph type="title"/>
          </p:nvPr>
        </p:nvSpPr>
        <p:spPr>
          <a:xfrm>
            <a:off x="838200" y="447675"/>
            <a:ext cx="9752215" cy="800100"/>
          </a:xfrm>
        </p:spPr>
        <p:txBody>
          <a:bodyPr/>
          <a:lstStyle/>
          <a:p>
            <a:r>
              <a:rPr lang="en-US" dirty="0" err="1"/>
              <a:t>Trabalhar</a:t>
            </a:r>
            <a:r>
              <a:rPr lang="en-US" dirty="0"/>
              <a:t> com </a:t>
            </a:r>
            <a:r>
              <a:rPr lang="en-US" dirty="0" err="1"/>
              <a:t>indicadores</a:t>
            </a:r>
            <a:r>
              <a:rPr lang="en-US" dirty="0"/>
              <a:t> (2/2) </a:t>
            </a:r>
          </a:p>
        </p:txBody>
      </p:sp>
    </p:spTree>
    <p:extLst>
      <p:ext uri="{BB962C8B-B14F-4D97-AF65-F5344CB8AC3E}">
        <p14:creationId xmlns:p14="http://schemas.microsoft.com/office/powerpoint/2010/main" val="13368486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4">
              <a:lumMod val="40000"/>
              <a:lumOff val="60000"/>
            </a:schemeClr>
          </a:solidFill>
        </p:spPr>
        <p:txBody>
          <a:bodyPr/>
          <a:lstStyle/>
          <a:p>
            <a:r>
              <a:rPr lang="en-US" dirty="0" err="1"/>
              <a:t>Trabalhar</a:t>
            </a:r>
            <a:r>
              <a:rPr lang="en-US" dirty="0"/>
              <a:t> com </a:t>
            </a:r>
            <a:r>
              <a:rPr lang="en-US" dirty="0" err="1"/>
              <a:t>indicadores</a:t>
            </a:r>
            <a:r>
              <a:rPr lang="en-US" dirty="0"/>
              <a:t> </a:t>
            </a:r>
            <a:r>
              <a:rPr lang="en-US" dirty="0" err="1"/>
              <a:t>respostas</a:t>
            </a: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858198781"/>
              </p:ext>
            </p:extLst>
          </p:nvPr>
        </p:nvGraphicFramePr>
        <p:xfrm>
          <a:off x="2118360" y="1447799"/>
          <a:ext cx="7955280" cy="3867584"/>
        </p:xfrm>
        <a:graphic>
          <a:graphicData uri="http://schemas.openxmlformats.org/drawingml/2006/table">
            <a:tbl>
              <a:tblPr firstRow="1" bandRow="1">
                <a:tableStyleId>{68D230F3-CF80-4859-8CE7-A43EE81993B5}</a:tableStyleId>
              </a:tblPr>
              <a:tblGrid>
                <a:gridCol w="2651760">
                  <a:extLst>
                    <a:ext uri="{9D8B030D-6E8A-4147-A177-3AD203B41FA5}">
                      <a16:colId xmlns:a16="http://schemas.microsoft.com/office/drawing/2014/main" val="20000"/>
                    </a:ext>
                  </a:extLst>
                </a:gridCol>
                <a:gridCol w="2651760">
                  <a:extLst>
                    <a:ext uri="{9D8B030D-6E8A-4147-A177-3AD203B41FA5}">
                      <a16:colId xmlns:a16="http://schemas.microsoft.com/office/drawing/2014/main" val="1546808317"/>
                    </a:ext>
                  </a:extLst>
                </a:gridCol>
                <a:gridCol w="2651760">
                  <a:extLst>
                    <a:ext uri="{9D8B030D-6E8A-4147-A177-3AD203B41FA5}">
                      <a16:colId xmlns:a16="http://schemas.microsoft.com/office/drawing/2014/main" val="1384450308"/>
                    </a:ext>
                  </a:extLst>
                </a:gridCol>
              </a:tblGrid>
              <a:tr h="653328">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400" b="1" u="none" strike="noStrike" baseline="0" dirty="0" err="1">
                          <a:solidFill>
                            <a:srgbClr val="000000"/>
                          </a:solidFill>
                          <a:effectLst/>
                          <a:latin typeface="+mn-lt"/>
                        </a:rPr>
                        <a:t>Unidade</a:t>
                      </a:r>
                      <a:r>
                        <a:rPr lang="en-US" sz="2400" b="1" u="none" strike="noStrike" baseline="0" dirty="0">
                          <a:solidFill>
                            <a:srgbClr val="000000"/>
                          </a:solidFill>
                          <a:effectLst/>
                          <a:latin typeface="+mn-lt"/>
                        </a:rPr>
                        <a:t> </a:t>
                      </a:r>
                      <a:r>
                        <a:rPr lang="en-US" sz="2400" b="1" u="none" strike="noStrike" dirty="0">
                          <a:solidFill>
                            <a:srgbClr val="000000"/>
                          </a:solidFill>
                          <a:effectLst/>
                          <a:latin typeface="+mn-lt"/>
                        </a:rPr>
                        <a:t>de </a:t>
                      </a:r>
                      <a:r>
                        <a:rPr lang="en-US" sz="2400" b="1" u="none" strike="noStrike" dirty="0" err="1">
                          <a:solidFill>
                            <a:srgbClr val="000000"/>
                          </a:solidFill>
                          <a:effectLst/>
                          <a:latin typeface="+mn-lt"/>
                        </a:rPr>
                        <a:t>saúde</a:t>
                      </a:r>
                      <a:endParaRPr lang="en-US" sz="2400" b="1"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2400" b="1" u="none" strike="noStrike" dirty="0" err="1">
                          <a:solidFill>
                            <a:srgbClr val="000000"/>
                          </a:solidFill>
                          <a:effectLst/>
                          <a:latin typeface="+mn-lt"/>
                        </a:rPr>
                        <a:t>Atualidade</a:t>
                      </a:r>
                      <a:r>
                        <a:rPr lang="en-US" sz="2400" b="1" u="none" strike="noStrike" dirty="0">
                          <a:solidFill>
                            <a:srgbClr val="000000"/>
                          </a:solidFill>
                          <a:effectLst/>
                          <a:latin typeface="+mn-lt"/>
                        </a:rPr>
                        <a:t> (%)</a:t>
                      </a:r>
                      <a:endParaRPr lang="en-US" sz="2400" b="1"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2400" b="1" u="none" strike="noStrike" dirty="0" err="1">
                          <a:solidFill>
                            <a:srgbClr val="000000"/>
                          </a:solidFill>
                          <a:effectLst/>
                          <a:latin typeface="+mn-lt"/>
                        </a:rPr>
                        <a:t>Completude</a:t>
                      </a:r>
                      <a:r>
                        <a:rPr lang="en-US" sz="2400" b="1" u="none" strike="noStrike" baseline="0" dirty="0">
                          <a:solidFill>
                            <a:srgbClr val="000000"/>
                          </a:solidFill>
                          <a:effectLst/>
                          <a:latin typeface="+mn-lt"/>
                        </a:rPr>
                        <a:t> (%)</a:t>
                      </a:r>
                      <a:endParaRPr lang="en-US" sz="2400" b="1"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0"/>
                  </a:ext>
                </a:extLst>
              </a:tr>
              <a:tr h="40178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400" b="1" u="none" strike="noStrike">
                          <a:solidFill>
                            <a:srgbClr val="000000"/>
                          </a:solidFill>
                          <a:effectLst/>
                          <a:latin typeface="+mn-lt"/>
                        </a:rPr>
                        <a:t>A</a:t>
                      </a:r>
                      <a:endParaRPr lang="en-US" sz="24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0178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400" b="1" u="none" strike="noStrike" dirty="0">
                          <a:solidFill>
                            <a:srgbClr val="000000"/>
                          </a:solidFill>
                          <a:effectLst/>
                          <a:latin typeface="+mn-lt"/>
                        </a:rPr>
                        <a:t>B</a:t>
                      </a:r>
                      <a:endParaRPr lang="en-US" sz="2400" b="1"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0178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400" b="1" u="none" strike="noStrike" dirty="0">
                          <a:solidFill>
                            <a:srgbClr val="000000"/>
                          </a:solidFill>
                          <a:effectLst/>
                          <a:latin typeface="+mn-lt"/>
                        </a:rPr>
                        <a:t>C</a:t>
                      </a:r>
                      <a:endParaRPr lang="en-US" sz="2400" b="1"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0178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400" b="1" u="none" strike="noStrike" dirty="0">
                          <a:solidFill>
                            <a:srgbClr val="000000"/>
                          </a:solidFill>
                          <a:effectLst/>
                          <a:latin typeface="+mn-lt"/>
                        </a:rPr>
                        <a:t>D</a:t>
                      </a:r>
                      <a:endParaRPr lang="en-US" sz="2400" b="1" i="0" u="none" strike="noStrike" dirty="0">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0178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400" b="1" u="none" strike="noStrike">
                          <a:solidFill>
                            <a:srgbClr val="000000"/>
                          </a:solidFill>
                          <a:effectLst/>
                          <a:latin typeface="+mn-lt"/>
                        </a:rPr>
                        <a:t>E</a:t>
                      </a:r>
                      <a:endParaRPr lang="en-US" sz="24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r h="40178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400" b="1" u="none" strike="noStrike">
                          <a:solidFill>
                            <a:srgbClr val="000000"/>
                          </a:solidFill>
                          <a:effectLst/>
                          <a:latin typeface="+mn-lt"/>
                        </a:rPr>
                        <a:t>F</a:t>
                      </a:r>
                      <a:endParaRPr lang="en-US" sz="24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7"/>
                  </a:ext>
                </a:extLst>
              </a:tr>
              <a:tr h="40178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400" b="1" u="none" strike="noStrike">
                          <a:solidFill>
                            <a:srgbClr val="000000"/>
                          </a:solidFill>
                          <a:effectLst/>
                          <a:latin typeface="+mn-lt"/>
                        </a:rPr>
                        <a:t>G</a:t>
                      </a:r>
                      <a:endParaRPr lang="en-US" sz="24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8"/>
                  </a:ext>
                </a:extLst>
              </a:tr>
              <a:tr h="401782">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2400" b="1" u="none" strike="noStrike">
                          <a:solidFill>
                            <a:srgbClr val="000000"/>
                          </a:solidFill>
                          <a:effectLst/>
                          <a:latin typeface="+mn-lt"/>
                        </a:rPr>
                        <a:t>H</a:t>
                      </a:r>
                      <a:endParaRPr lang="en-US" sz="2400" b="1" i="0" u="none" strike="noStrike">
                        <a:solidFill>
                          <a:srgbClr val="000000"/>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2400" b="1" i="0" u="none" strike="noStrike" dirty="0">
                        <a:solidFill>
                          <a:srgbClr val="00820C"/>
                        </a:solidFill>
                        <a:effectLst/>
                        <a:latin typeface="+mn-lt"/>
                        <a:cs typeface="Arial" panose="020B0604020202020204" pitchFamily="34" charset="0"/>
                      </a:endParaRPr>
                    </a:p>
                  </a:txBody>
                  <a:tcPr marL="16626" marR="16626" marT="16626"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9"/>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408326383"/>
              </p:ext>
            </p:extLst>
          </p:nvPr>
        </p:nvGraphicFramePr>
        <p:xfrm>
          <a:off x="4770120" y="2189319"/>
          <a:ext cx="2651760" cy="3214256"/>
        </p:xfrm>
        <a:graphic>
          <a:graphicData uri="http://schemas.openxmlformats.org/drawingml/2006/table">
            <a:tbl>
              <a:tblPr/>
              <a:tblGrid>
                <a:gridCol w="2651760">
                  <a:extLst>
                    <a:ext uri="{9D8B030D-6E8A-4147-A177-3AD203B41FA5}">
                      <a16:colId xmlns:a16="http://schemas.microsoft.com/office/drawing/2014/main" val="1546808317"/>
                    </a:ext>
                  </a:extLst>
                </a:gridCol>
              </a:tblGrid>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33</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01782">
                <a:tc>
                  <a:txBody>
                    <a:bodyPr/>
                    <a:lstStyle/>
                    <a:p>
                      <a:pPr algn="ctr" fontAlgn="b"/>
                      <a:r>
                        <a:rPr lang="en-US" sz="2400" b="1" i="0" u="none" strike="noStrike" dirty="0">
                          <a:solidFill>
                            <a:srgbClr val="00820C"/>
                          </a:solidFill>
                          <a:effectLst/>
                          <a:latin typeface="Arial" panose="020B0604020202020204" pitchFamily="34" charset="0"/>
                          <a:cs typeface="Arial" panose="020B0604020202020204" pitchFamily="34" charset="0"/>
                        </a:rPr>
                        <a:t>92</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50</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01782">
                <a:tc>
                  <a:txBody>
                    <a:bodyPr/>
                    <a:lstStyle/>
                    <a:p>
                      <a:pPr algn="ctr" fontAlgn="b"/>
                      <a:r>
                        <a:rPr lang="en-US" sz="2400" b="1" i="0" u="none" strike="noStrike" dirty="0">
                          <a:solidFill>
                            <a:srgbClr val="00820C"/>
                          </a:solidFill>
                          <a:effectLst/>
                          <a:latin typeface="Arial" panose="020B0604020202020204" pitchFamily="34" charset="0"/>
                          <a:cs typeface="Arial" panose="020B0604020202020204" pitchFamily="34" charset="0"/>
                        </a:rPr>
                        <a:t>67</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42</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0</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25</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401782">
                <a:tc>
                  <a:txBody>
                    <a:bodyPr/>
                    <a:lstStyle/>
                    <a:p>
                      <a:pPr algn="ctr" fontAlgn="b"/>
                      <a:r>
                        <a:rPr lang="en-US" sz="2400" b="1" i="0" u="none" strike="noStrike" dirty="0">
                          <a:solidFill>
                            <a:srgbClr val="00820C"/>
                          </a:solidFill>
                          <a:effectLst/>
                          <a:latin typeface="Arial" panose="020B0604020202020204" pitchFamily="34" charset="0"/>
                          <a:cs typeface="Arial" panose="020B0604020202020204" pitchFamily="34" charset="0"/>
                        </a:rPr>
                        <a:t>83</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776331894"/>
              </p:ext>
            </p:extLst>
          </p:nvPr>
        </p:nvGraphicFramePr>
        <p:xfrm>
          <a:off x="7421880" y="2199258"/>
          <a:ext cx="2651760" cy="3214256"/>
        </p:xfrm>
        <a:graphic>
          <a:graphicData uri="http://schemas.openxmlformats.org/drawingml/2006/table">
            <a:tbl>
              <a:tblPr/>
              <a:tblGrid>
                <a:gridCol w="2651760">
                  <a:extLst>
                    <a:ext uri="{9D8B030D-6E8A-4147-A177-3AD203B41FA5}">
                      <a16:colId xmlns:a16="http://schemas.microsoft.com/office/drawing/2014/main" val="1384450308"/>
                    </a:ext>
                  </a:extLst>
                </a:gridCol>
              </a:tblGrid>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58</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401782">
                <a:tc>
                  <a:txBody>
                    <a:bodyPr/>
                    <a:lstStyle/>
                    <a:p>
                      <a:pPr algn="ctr" fontAlgn="b"/>
                      <a:r>
                        <a:rPr lang="en-US" sz="2400" b="1" i="0" u="none" strike="noStrike" dirty="0">
                          <a:solidFill>
                            <a:srgbClr val="00820C"/>
                          </a:solidFill>
                          <a:effectLst/>
                          <a:latin typeface="Arial" panose="020B0604020202020204" pitchFamily="34" charset="0"/>
                          <a:cs typeface="Arial" panose="020B0604020202020204" pitchFamily="34" charset="0"/>
                        </a:rPr>
                        <a:t>100</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83</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92</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58</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17</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401782">
                <a:tc>
                  <a:txBody>
                    <a:bodyPr/>
                    <a:lstStyle/>
                    <a:p>
                      <a:pPr algn="ctr" fontAlgn="b"/>
                      <a:r>
                        <a:rPr lang="en-US" sz="2400" b="1" i="0" u="none" strike="noStrike">
                          <a:solidFill>
                            <a:srgbClr val="00820C"/>
                          </a:solidFill>
                          <a:effectLst/>
                          <a:latin typeface="Arial" panose="020B0604020202020204" pitchFamily="34" charset="0"/>
                          <a:cs typeface="Arial" panose="020B0604020202020204" pitchFamily="34" charset="0"/>
                        </a:rPr>
                        <a:t>50</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401782">
                <a:tc>
                  <a:txBody>
                    <a:bodyPr/>
                    <a:lstStyle/>
                    <a:p>
                      <a:pPr algn="ctr" fontAlgn="b"/>
                      <a:r>
                        <a:rPr lang="en-US" sz="2400" b="1" i="0" u="none" strike="noStrike" dirty="0">
                          <a:solidFill>
                            <a:srgbClr val="00820C"/>
                          </a:solidFill>
                          <a:effectLst/>
                          <a:latin typeface="Arial" panose="020B0604020202020204" pitchFamily="34" charset="0"/>
                          <a:cs typeface="Arial" panose="020B0604020202020204" pitchFamily="34" charset="0"/>
                        </a:rPr>
                        <a:t>92</a:t>
                      </a:r>
                    </a:p>
                  </a:txBody>
                  <a:tcPr marL="16626" marR="16626" marT="16626" marB="0" anchor="ctr">
                    <a:lnL w="6350" cap="flat" cmpd="sng" algn="ctr">
                      <a:noFill/>
                      <a:prstDash val="solid"/>
                      <a:round/>
                      <a:headEnd type="none" w="med" len="med"/>
                      <a:tailEnd type="none" w="med" len="med"/>
                    </a:lnL>
                    <a:lnR w="6350" cap="flat" cmpd="sng" algn="ctr">
                      <a:noFill/>
                      <a:prstDash val="solid"/>
                      <a:round/>
                      <a:headEnd type="none" w="med" len="med"/>
                      <a:tailEnd type="none" w="med" len="med"/>
                    </a:lnR>
                    <a:lnT w="6350" cap="flat" cmpd="sng" algn="ctr">
                      <a:no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bl>
          </a:graphicData>
        </a:graphic>
      </p:graphicFrame>
      <p:sp>
        <p:nvSpPr>
          <p:cNvPr id="13" name="Content Placeholder 2">
            <a:extLst>
              <a:ext uri="{FF2B5EF4-FFF2-40B4-BE49-F238E27FC236}">
                <a16:creationId xmlns:a16="http://schemas.microsoft.com/office/drawing/2014/main" id="{33857305-2472-2B3D-D4C3-9B1E10E79A55}"/>
              </a:ext>
            </a:extLst>
          </p:cNvPr>
          <p:cNvSpPr txBox="1">
            <a:spLocks/>
          </p:cNvSpPr>
          <p:nvPr/>
        </p:nvSpPr>
        <p:spPr>
          <a:xfrm>
            <a:off x="2118360" y="5557839"/>
            <a:ext cx="6614160" cy="106680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auto">
              <a:spcAft>
                <a:spcPts val="0"/>
              </a:spcAft>
              <a:buFont typeface="Arial" panose="020B0604020202020204" pitchFamily="34" charset="0"/>
              <a:buNone/>
            </a:pPr>
            <a:r>
              <a:rPr lang="en-US" sz="2400" dirty="0" err="1"/>
              <a:t>Pergunta</a:t>
            </a:r>
            <a:r>
              <a:rPr lang="en-US" sz="2400" dirty="0"/>
              <a:t> 3: </a:t>
            </a:r>
            <a:r>
              <a:rPr lang="en-US" sz="2400" b="1" dirty="0">
                <a:solidFill>
                  <a:srgbClr val="00820C"/>
                </a:solidFill>
              </a:rPr>
              <a:t>Quatro (B, C, D, H)</a:t>
            </a:r>
          </a:p>
          <a:p>
            <a:pPr marL="0" indent="0" fontAlgn="auto">
              <a:spcAft>
                <a:spcPts val="0"/>
              </a:spcAft>
              <a:buFont typeface="Arial" panose="020B0604020202020204" pitchFamily="34" charset="0"/>
              <a:buNone/>
            </a:pPr>
            <a:r>
              <a:rPr lang="en-US" sz="2400" dirty="0" err="1"/>
              <a:t>Pergunta</a:t>
            </a:r>
            <a:r>
              <a:rPr lang="en-US" sz="2400" dirty="0"/>
              <a:t> 4: </a:t>
            </a:r>
            <a:r>
              <a:rPr lang="en-US" sz="2400" b="1" dirty="0" err="1">
                <a:solidFill>
                  <a:srgbClr val="00820C"/>
                </a:solidFill>
              </a:rPr>
              <a:t>Unidade</a:t>
            </a:r>
            <a:r>
              <a:rPr lang="en-US" sz="2400" b="1" dirty="0">
                <a:solidFill>
                  <a:srgbClr val="00820C"/>
                </a:solidFill>
              </a:rPr>
              <a:t> B (92%)</a:t>
            </a:r>
          </a:p>
        </p:txBody>
      </p:sp>
    </p:spTree>
    <p:extLst>
      <p:ext uri="{BB962C8B-B14F-4D97-AF65-F5344CB8AC3E}">
        <p14:creationId xmlns:p14="http://schemas.microsoft.com/office/powerpoint/2010/main" val="36505511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457200"/>
            <a:ext cx="10515600" cy="800100"/>
          </a:xfrm>
        </p:spPr>
        <p:txBody>
          <a:bodyPr/>
          <a:lstStyle/>
          <a:p>
            <a:r>
              <a:rPr lang="en-US" dirty="0" err="1"/>
              <a:t>Ação</a:t>
            </a:r>
            <a:r>
              <a:rPr lang="en-US" dirty="0"/>
              <a:t> </a:t>
            </a:r>
            <a:r>
              <a:rPr lang="en-US" dirty="0" err="1"/>
              <a:t>baseada</a:t>
            </a:r>
            <a:r>
              <a:rPr lang="en-US" dirty="0"/>
              <a:t> no </a:t>
            </a:r>
            <a:r>
              <a:rPr lang="en-US" dirty="0" err="1"/>
              <a:t>monitoramento</a:t>
            </a:r>
            <a:endParaRPr lang="en-US" dirty="0"/>
          </a:p>
        </p:txBody>
      </p:sp>
      <p:graphicFrame>
        <p:nvGraphicFramePr>
          <p:cNvPr id="4" name="Table 3">
            <a:extLst>
              <a:ext uri="{FF2B5EF4-FFF2-40B4-BE49-F238E27FC236}">
                <a16:creationId xmlns:a16="http://schemas.microsoft.com/office/drawing/2014/main" id="{10711330-9272-487F-8448-A0649E335830}"/>
              </a:ext>
            </a:extLst>
          </p:cNvPr>
          <p:cNvGraphicFramePr>
            <a:graphicFrameLocks noGrp="1"/>
          </p:cNvGraphicFramePr>
          <p:nvPr>
            <p:extLst>
              <p:ext uri="{D42A27DB-BD31-4B8C-83A1-F6EECF244321}">
                <p14:modId xmlns:p14="http://schemas.microsoft.com/office/powerpoint/2010/main" val="4238131192"/>
              </p:ext>
            </p:extLst>
          </p:nvPr>
        </p:nvGraphicFramePr>
        <p:xfrm>
          <a:off x="542925" y="1811652"/>
          <a:ext cx="10701338" cy="3123205"/>
        </p:xfrm>
        <a:graphic>
          <a:graphicData uri="http://schemas.openxmlformats.org/drawingml/2006/table">
            <a:tbl>
              <a:tblPr firstRow="1" bandRow="1">
                <a:tableStyleId>{68D230F3-CF80-4859-8CE7-A43EE81993B5}</a:tableStyleId>
              </a:tblPr>
              <a:tblGrid>
                <a:gridCol w="5529263">
                  <a:extLst>
                    <a:ext uri="{9D8B030D-6E8A-4147-A177-3AD203B41FA5}">
                      <a16:colId xmlns:a16="http://schemas.microsoft.com/office/drawing/2014/main" val="3277406281"/>
                    </a:ext>
                  </a:extLst>
                </a:gridCol>
                <a:gridCol w="5172075">
                  <a:extLst>
                    <a:ext uri="{9D8B030D-6E8A-4147-A177-3AD203B41FA5}">
                      <a16:colId xmlns:a16="http://schemas.microsoft.com/office/drawing/2014/main" val="2365143862"/>
                    </a:ext>
                  </a:extLst>
                </a:gridCol>
              </a:tblGrid>
              <a:tr h="474348">
                <a:tc>
                  <a:txBody>
                    <a:bodyPr/>
                    <a:lstStyle/>
                    <a:p>
                      <a:pPr algn="ctr"/>
                      <a:r>
                        <a:rPr kumimoji="0" lang="en-US" sz="2400" b="1" u="none" strike="noStrike" kern="0" cap="none" spc="0" normalizeH="0" baseline="0" noProof="0" dirty="0">
                          <a:ln>
                            <a:noFill/>
                          </a:ln>
                          <a:solidFill>
                            <a:schemeClr val="tx1"/>
                          </a:solidFill>
                          <a:effectLst/>
                          <a:uLnTx/>
                          <a:uFillTx/>
                        </a:rPr>
                        <a:t>Comunicar </a:t>
                      </a:r>
                      <a:r>
                        <a:rPr kumimoji="0" lang="en-US" sz="2400" b="1" u="none" strike="noStrike" kern="0" cap="none" spc="0" normalizeH="0" baseline="0" noProof="0" dirty="0" err="1">
                          <a:ln>
                            <a:noFill/>
                          </a:ln>
                          <a:solidFill>
                            <a:schemeClr val="tx1"/>
                          </a:solidFill>
                          <a:effectLst/>
                          <a:uLnTx/>
                          <a:uFillTx/>
                        </a:rPr>
                        <a:t>problemas</a:t>
                      </a:r>
                      <a:r>
                        <a:rPr kumimoji="0" lang="en-US" sz="2400" b="1" u="none" strike="noStrike" kern="0" cap="none" spc="0" normalizeH="0" baseline="0" noProof="0" dirty="0">
                          <a:ln>
                            <a:noFill/>
                          </a:ln>
                          <a:solidFill>
                            <a:schemeClr val="tx1"/>
                          </a:solidFill>
                          <a:effectLst/>
                          <a:uLnTx/>
                          <a:uFillTx/>
                        </a:rPr>
                        <a:t> e </a:t>
                      </a:r>
                      <a:r>
                        <a:rPr kumimoji="0" lang="en-US" sz="2400" b="1" u="none" strike="noStrike" kern="0" cap="none" spc="0" normalizeH="0" baseline="0" noProof="0" dirty="0" err="1">
                          <a:ln>
                            <a:noFill/>
                          </a:ln>
                          <a:solidFill>
                            <a:schemeClr val="tx1"/>
                          </a:solidFill>
                          <a:effectLst/>
                          <a:uLnTx/>
                          <a:uFillTx/>
                        </a:rPr>
                        <a:t>exigir</a:t>
                      </a:r>
                      <a:r>
                        <a:rPr kumimoji="0" lang="en-US" sz="2400" b="1" u="none" strike="noStrike" kern="0" cap="none" spc="0" normalizeH="0" baseline="0" noProof="0" dirty="0">
                          <a:ln>
                            <a:noFill/>
                          </a:ln>
                          <a:solidFill>
                            <a:schemeClr val="tx1"/>
                          </a:solidFill>
                          <a:effectLst/>
                          <a:uLnTx/>
                          <a:uFillTx/>
                        </a:rPr>
                        <a:t> ação</a:t>
                      </a:r>
                      <a:endParaRPr lang="en-US" sz="2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kumimoji="0" lang="en-US" sz="2400" b="1" u="none" strike="noStrike" kern="0" cap="none" spc="0" normalizeH="0" baseline="0" noProof="0" dirty="0" err="1">
                          <a:ln>
                            <a:noFill/>
                          </a:ln>
                          <a:solidFill>
                            <a:schemeClr val="tx1"/>
                          </a:solidFill>
                          <a:effectLst/>
                          <a:uLnTx/>
                          <a:uFillTx/>
                        </a:rPr>
                        <a:t>Ações</a:t>
                      </a:r>
                      <a:r>
                        <a:rPr kumimoji="0" lang="en-US" sz="2400" b="1" u="none" strike="noStrike" kern="0" cap="none" spc="0" normalizeH="0" baseline="0" noProof="0" dirty="0">
                          <a:ln>
                            <a:noFill/>
                          </a:ln>
                          <a:solidFill>
                            <a:schemeClr val="tx1"/>
                          </a:solidFill>
                          <a:effectLst/>
                          <a:uLnTx/>
                          <a:uFillTx/>
                        </a:rPr>
                        <a:t> </a:t>
                      </a:r>
                      <a:r>
                        <a:rPr kumimoji="0" lang="en-US" sz="2400" b="1" u="none" strike="noStrike" kern="0" cap="none" spc="0" normalizeH="0" baseline="0" noProof="0" dirty="0" err="1">
                          <a:ln>
                            <a:noFill/>
                          </a:ln>
                          <a:solidFill>
                            <a:schemeClr val="tx1"/>
                          </a:solidFill>
                          <a:effectLst/>
                          <a:uLnTx/>
                          <a:uFillTx/>
                        </a:rPr>
                        <a:t>possíveis</a:t>
                      </a:r>
                      <a:endParaRPr lang="en-US" sz="2400" b="1" dirty="0">
                        <a:solidFill>
                          <a:schemeClr val="tx1"/>
                        </a:solidFill>
                        <a:latin typeface="Arial" panose="020B0604020202020204" pitchFamily="34" charset="0"/>
                        <a:cs typeface="Arial" panose="020B060402020202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659608264"/>
                  </a:ext>
                </a:extLst>
              </a:tr>
              <a:tr h="370840">
                <a:tc>
                  <a:txBody>
                    <a:bodyPr/>
                    <a:lstStyle/>
                    <a:p>
                      <a:r>
                        <a:rPr kumimoji="0" lang="en-US" altLang="en-US" sz="2400" b="0" u="none" strike="noStrike" kern="0" cap="none" spc="0" normalizeH="0" baseline="0" noProof="0" dirty="0" err="1">
                          <a:ln>
                            <a:noFill/>
                          </a:ln>
                          <a:solidFill>
                            <a:schemeClr val="tx1"/>
                          </a:solidFill>
                          <a:effectLst/>
                          <a:uLnTx/>
                          <a:uFillTx/>
                        </a:rPr>
                        <a:t>Ausência</a:t>
                      </a:r>
                      <a:r>
                        <a:rPr kumimoji="0" lang="en-US" altLang="en-US" sz="2400" b="0" u="none" strike="noStrike" kern="0" cap="none" spc="0" normalizeH="0" baseline="0" noProof="0" dirty="0">
                          <a:ln>
                            <a:noFill/>
                          </a:ln>
                          <a:solidFill>
                            <a:schemeClr val="tx1"/>
                          </a:solidFill>
                          <a:effectLst/>
                          <a:uLnTx/>
                          <a:uFillTx/>
                        </a:rPr>
                        <a:t> de </a:t>
                      </a:r>
                      <a:r>
                        <a:rPr kumimoji="0" lang="en-US" altLang="en-US" sz="2400" b="0" u="none" strike="noStrike" kern="0" cap="none" spc="0" normalizeH="0" baseline="0" noProof="0" dirty="0" err="1">
                          <a:ln>
                            <a:noFill/>
                          </a:ln>
                          <a:solidFill>
                            <a:schemeClr val="tx1"/>
                          </a:solidFill>
                          <a:effectLst/>
                          <a:uLnTx/>
                          <a:uFillTx/>
                        </a:rPr>
                        <a:t>relatórios</a:t>
                      </a:r>
                      <a:r>
                        <a:rPr kumimoji="0" lang="en-US" altLang="en-US" sz="2400" b="0" u="none" strike="noStrike" kern="0" cap="none" spc="0" normalizeH="0" baseline="0" noProof="0" dirty="0">
                          <a:ln>
                            <a:noFill/>
                          </a:ln>
                          <a:solidFill>
                            <a:schemeClr val="tx1"/>
                          </a:solidFill>
                          <a:effectLst/>
                          <a:uLnTx/>
                          <a:uFillTx/>
                        </a:rPr>
                        <a:t> de </a:t>
                      </a:r>
                      <a:r>
                        <a:rPr kumimoji="0" lang="en-US" altLang="en-US" sz="2400" b="0" u="none" strike="noStrike" kern="0" cap="none" spc="0" normalizeH="0" baseline="0" noProof="0" dirty="0" err="1">
                          <a:ln>
                            <a:noFill/>
                          </a:ln>
                          <a:solidFill>
                            <a:schemeClr val="tx1"/>
                          </a:solidFill>
                          <a:effectLst/>
                          <a:uLnTx/>
                          <a:uFillTx/>
                        </a:rPr>
                        <a:t>uma</a:t>
                      </a:r>
                      <a:r>
                        <a:rPr kumimoji="0" lang="en-US" altLang="en-US" sz="2400" b="0" u="none" strike="noStrike" kern="0" cap="none" spc="0" normalizeH="0" baseline="0" noProof="0" dirty="0">
                          <a:ln>
                            <a:noFill/>
                          </a:ln>
                          <a:solidFill>
                            <a:schemeClr val="tx1"/>
                          </a:solidFill>
                          <a:effectLst/>
                          <a:uLnTx/>
                          <a:uFillTx/>
                        </a:rPr>
                        <a:t> </a:t>
                      </a:r>
                      <a:r>
                        <a:rPr kumimoji="0" lang="en-US" altLang="en-US" sz="2400" b="0" u="none" strike="noStrike" kern="0" cap="none" spc="0" normalizeH="0" baseline="0" noProof="0" dirty="0" err="1">
                          <a:ln>
                            <a:noFill/>
                          </a:ln>
                          <a:solidFill>
                            <a:schemeClr val="tx1"/>
                          </a:solidFill>
                          <a:effectLst/>
                          <a:uLnTx/>
                          <a:uFillTx/>
                        </a:rPr>
                        <a:t>unidade</a:t>
                      </a:r>
                      <a:r>
                        <a:rPr kumimoji="0" lang="en-US" altLang="en-US" sz="2400" b="0" u="none" strike="noStrike" kern="0" cap="none" spc="0" normalizeH="0" baseline="0" noProof="0" dirty="0">
                          <a:ln>
                            <a:noFill/>
                          </a:ln>
                          <a:solidFill>
                            <a:schemeClr val="tx1"/>
                          </a:solidFill>
                          <a:effectLst/>
                          <a:uLnTx/>
                          <a:uFillTx/>
                        </a:rPr>
                        <a:t> </a:t>
                      </a:r>
                      <a:r>
                        <a:rPr kumimoji="0" lang="en-US" altLang="en-US" sz="2400" b="0" u="none" strike="noStrike" kern="0" cap="none" spc="0" normalizeH="0" baseline="0" noProof="0" dirty="0" err="1">
                          <a:ln>
                            <a:noFill/>
                          </a:ln>
                          <a:solidFill>
                            <a:schemeClr val="tx1"/>
                          </a:solidFill>
                          <a:effectLst/>
                          <a:uLnTx/>
                          <a:uFillTx/>
                        </a:rPr>
                        <a:t>durante</a:t>
                      </a:r>
                      <a:r>
                        <a:rPr kumimoji="0" lang="en-US" altLang="en-US" sz="2400" b="0" u="none" strike="noStrike" kern="0" cap="none" spc="0" normalizeH="0" baseline="0" noProof="0" dirty="0">
                          <a:ln>
                            <a:noFill/>
                          </a:ln>
                          <a:solidFill>
                            <a:schemeClr val="tx1"/>
                          </a:solidFill>
                          <a:effectLst/>
                          <a:uLnTx/>
                          <a:uFillTx/>
                        </a:rPr>
                        <a:t> 2 </a:t>
                      </a:r>
                      <a:r>
                        <a:rPr kumimoji="0" lang="en-US" altLang="en-US" sz="2400" b="0" u="none" strike="noStrike" kern="0" cap="none" spc="0" normalizeH="0" baseline="0" noProof="0" dirty="0" err="1">
                          <a:ln>
                            <a:noFill/>
                          </a:ln>
                          <a:solidFill>
                            <a:schemeClr val="tx1"/>
                          </a:solidFill>
                          <a:effectLst/>
                          <a:uLnTx/>
                          <a:uFillTx/>
                        </a:rPr>
                        <a:t>semanas</a:t>
                      </a:r>
                      <a:endParaRPr lang="en-US" sz="2400" dirty="0">
                        <a:solidFill>
                          <a:schemeClr val="tx1"/>
                        </a:solidFill>
                        <a:latin typeface="Arial" panose="020B0604020202020204" pitchFamily="34" charset="0"/>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altLang="en-US" sz="2400" b="0" u="none" strike="noStrike" kern="0" cap="none" spc="0" normalizeH="0" baseline="0" noProof="0" dirty="0">
                          <a:ln>
                            <a:noFill/>
                          </a:ln>
                          <a:solidFill>
                            <a:schemeClr val="tx1"/>
                          </a:solidFill>
                          <a:effectLst/>
                          <a:uLnTx/>
                          <a:uFillTx/>
                        </a:rPr>
                        <a:t>Telefonar e </a:t>
                      </a:r>
                      <a:r>
                        <a:rPr kumimoji="0" lang="en-US" altLang="en-US" sz="2400" b="0" u="none" strike="noStrike" kern="0" cap="none" spc="0" normalizeH="0" baseline="0" noProof="0" dirty="0" err="1">
                          <a:ln>
                            <a:noFill/>
                          </a:ln>
                          <a:solidFill>
                            <a:schemeClr val="tx1"/>
                          </a:solidFill>
                          <a:effectLst/>
                          <a:uLnTx/>
                          <a:uFillTx/>
                        </a:rPr>
                        <a:t>visitar</a:t>
                      </a:r>
                      <a:r>
                        <a:rPr kumimoji="0" lang="en-US" altLang="en-US" sz="2400" b="0" u="none" strike="noStrike" kern="0" cap="none" spc="0" normalizeH="0" baseline="0" noProof="0" dirty="0">
                          <a:ln>
                            <a:noFill/>
                          </a:ln>
                          <a:solidFill>
                            <a:schemeClr val="tx1"/>
                          </a:solidFill>
                          <a:effectLst/>
                          <a:uLnTx/>
                          <a:uFillTx/>
                        </a:rPr>
                        <a:t> o </a:t>
                      </a:r>
                      <a:r>
                        <a:rPr kumimoji="0" lang="en-US" altLang="en-US" sz="2400" b="0" u="none" strike="noStrike" kern="0" cap="none" spc="0" normalizeH="0" baseline="0" noProof="0" dirty="0" err="1">
                          <a:ln>
                            <a:noFill/>
                          </a:ln>
                          <a:solidFill>
                            <a:schemeClr val="tx1"/>
                          </a:solidFill>
                          <a:effectLst/>
                          <a:uLnTx/>
                          <a:uFillTx/>
                        </a:rPr>
                        <a:t>centro</a:t>
                      </a:r>
                      <a:r>
                        <a:rPr kumimoji="0" lang="en-US" altLang="en-US" sz="2400" b="0" u="none" strike="noStrike" kern="0" cap="none" spc="0" normalizeH="0" baseline="0" noProof="0" dirty="0">
                          <a:ln>
                            <a:noFill/>
                          </a:ln>
                          <a:solidFill>
                            <a:schemeClr val="tx1"/>
                          </a:solidFill>
                          <a:effectLst/>
                          <a:uLnTx/>
                          <a:uFillTx/>
                        </a:rPr>
                        <a:t> </a:t>
                      </a:r>
                      <a:br>
                        <a:rPr kumimoji="0" lang="en-US" altLang="en-US" sz="2400" b="0" u="none" strike="noStrike" kern="0" cap="none" spc="0" normalizeH="0" baseline="0" noProof="0" dirty="0">
                          <a:ln>
                            <a:noFill/>
                          </a:ln>
                          <a:solidFill>
                            <a:schemeClr val="tx1"/>
                          </a:solidFill>
                          <a:effectLst/>
                          <a:uLnTx/>
                          <a:uFillTx/>
                        </a:rPr>
                      </a:br>
                      <a:r>
                        <a:rPr kumimoji="0" lang="en-US" altLang="en-US" sz="2400" b="0" u="none" strike="noStrike" kern="0" cap="none" spc="0" normalizeH="0" baseline="0" noProof="0" dirty="0">
                          <a:ln>
                            <a:noFill/>
                          </a:ln>
                          <a:solidFill>
                            <a:schemeClr val="tx1"/>
                          </a:solidFill>
                          <a:effectLst/>
                          <a:uLnTx/>
                          <a:uFillTx/>
                        </a:rPr>
                        <a:t>de </a:t>
                      </a:r>
                      <a:r>
                        <a:rPr kumimoji="0" lang="en-US" altLang="en-US" sz="2400" b="0" u="none" strike="noStrike" kern="0" cap="none" spc="0" normalizeH="0" baseline="0" noProof="0" dirty="0" err="1">
                          <a:ln>
                            <a:noFill/>
                          </a:ln>
                          <a:solidFill>
                            <a:schemeClr val="tx1"/>
                          </a:solidFill>
                          <a:effectLst/>
                          <a:uLnTx/>
                          <a:uFillTx/>
                        </a:rPr>
                        <a:t>informação</a:t>
                      </a:r>
                      <a:endParaRPr kumimoji="0" lang="en-US" sz="24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26329075"/>
                  </a:ext>
                </a:extLst>
              </a:tr>
              <a:tr h="1002937">
                <a:tc>
                  <a:txBody>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altLang="en-US" sz="2400" b="0" u="none" strike="noStrike" kern="0" cap="none" spc="0" normalizeH="0" baseline="0" noProof="0" dirty="0">
                          <a:ln>
                            <a:noFill/>
                          </a:ln>
                          <a:solidFill>
                            <a:schemeClr val="tx1"/>
                          </a:solidFill>
                          <a:effectLst/>
                          <a:uLnTx/>
                          <a:uFillTx/>
                        </a:rPr>
                        <a:t>Vários relatórios tardios de </a:t>
                      </a:r>
                      <a:br>
                        <a:rPr kumimoji="0" lang="en-US" altLang="en-US" sz="2400" b="0" u="none" strike="noStrike" kern="0" cap="none" spc="0" normalizeH="0" baseline="0" noProof="0" dirty="0">
                          <a:ln>
                            <a:noFill/>
                          </a:ln>
                          <a:solidFill>
                            <a:schemeClr val="tx1"/>
                          </a:solidFill>
                          <a:effectLst/>
                          <a:uLnTx/>
                          <a:uFillTx/>
                        </a:rPr>
                      </a:br>
                      <a:r>
                        <a:rPr kumimoji="0" lang="en-US" altLang="en-US" sz="2400" b="0" u="none" strike="noStrike" kern="0" cap="none" spc="0" normalizeH="0" baseline="0" noProof="0" dirty="0" err="1">
                          <a:ln>
                            <a:noFill/>
                          </a:ln>
                          <a:solidFill>
                            <a:schemeClr val="tx1"/>
                          </a:solidFill>
                          <a:effectLst/>
                          <a:uLnTx/>
                          <a:uFillTx/>
                        </a:rPr>
                        <a:t>uma</a:t>
                      </a:r>
                      <a:r>
                        <a:rPr kumimoji="0" lang="en-US" altLang="en-US" sz="2400" b="0" u="none" strike="noStrike" kern="0" cap="none" spc="0" normalizeH="0" baseline="0" noProof="0" dirty="0">
                          <a:ln>
                            <a:noFill/>
                          </a:ln>
                          <a:solidFill>
                            <a:schemeClr val="tx1"/>
                          </a:solidFill>
                          <a:effectLst/>
                          <a:uLnTx/>
                          <a:uFillTx/>
                        </a:rPr>
                        <a:t> </a:t>
                      </a:r>
                      <a:r>
                        <a:rPr kumimoji="0" lang="en-US" altLang="en-US" sz="2400" b="0" u="none" strike="noStrike" kern="0" cap="none" spc="0" normalizeH="0" baseline="0" noProof="0" dirty="0" err="1">
                          <a:ln>
                            <a:noFill/>
                          </a:ln>
                          <a:solidFill>
                            <a:schemeClr val="tx1"/>
                          </a:solidFill>
                          <a:effectLst/>
                          <a:uLnTx/>
                          <a:uFillTx/>
                        </a:rPr>
                        <a:t>unidade</a:t>
                      </a:r>
                      <a:endParaRPr kumimoji="0" lang="en-US" altLang="en-US" sz="2400" b="0" i="0" u="none" strike="noStrike" kern="0" cap="none" spc="0" normalizeH="0" baseline="0" noProof="0" dirty="0">
                        <a:ln>
                          <a:noFill/>
                        </a:ln>
                        <a:solidFill>
                          <a:schemeClr val="tx1"/>
                        </a:solidFill>
                        <a:effectLst/>
                        <a:uLnTx/>
                        <a:uFillTx/>
                        <a:latin typeface="Arial" panose="020B0604020202020204" pitchFamily="34" charset="0"/>
                        <a:ea typeface="ＭＳ Ｐゴシック" pitchFamily="34" charset="-128"/>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altLang="en-US" sz="2400" b="0" u="none" strike="noStrike" kern="0" cap="none" spc="0" normalizeH="0" baseline="0" noProof="0" dirty="0">
                          <a:ln>
                            <a:noFill/>
                          </a:ln>
                          <a:solidFill>
                            <a:schemeClr val="tx1"/>
                          </a:solidFill>
                          <a:effectLst/>
                          <a:uLnTx/>
                          <a:uFillTx/>
                        </a:rPr>
                        <a:t>Determinar a causa do problema</a:t>
                      </a:r>
                      <a:endParaRPr kumimoji="0" lang="en-US" sz="24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870258924"/>
                  </a:ext>
                </a:extLst>
              </a:tr>
              <a:tr h="370840">
                <a:tc>
                  <a:txBody>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altLang="en-US" sz="2400" b="0" u="none" strike="noStrike" kern="0" cap="none" spc="0" normalizeH="0" baseline="0" noProof="0" dirty="0" err="1">
                          <a:ln>
                            <a:noFill/>
                          </a:ln>
                          <a:solidFill>
                            <a:schemeClr val="tx1"/>
                          </a:solidFill>
                          <a:effectLst/>
                          <a:uLnTx/>
                          <a:uFillTx/>
                        </a:rPr>
                        <a:t>Comunicação</a:t>
                      </a:r>
                      <a:r>
                        <a:rPr kumimoji="0" lang="en-US" altLang="en-US" sz="2400" b="0" u="none" strike="noStrike" kern="0" cap="none" spc="0" normalizeH="0" baseline="0" noProof="0" dirty="0">
                          <a:ln>
                            <a:noFill/>
                          </a:ln>
                          <a:solidFill>
                            <a:schemeClr val="tx1"/>
                          </a:solidFill>
                          <a:effectLst/>
                          <a:uLnTx/>
                          <a:uFillTx/>
                        </a:rPr>
                        <a:t> </a:t>
                      </a:r>
                      <a:r>
                        <a:rPr kumimoji="0" lang="en-US" altLang="en-US" sz="2400" b="0" u="none" strike="noStrike" kern="0" cap="none" spc="0" normalizeH="0" baseline="0" noProof="0" dirty="0" err="1">
                          <a:ln>
                            <a:noFill/>
                          </a:ln>
                          <a:solidFill>
                            <a:schemeClr val="tx1"/>
                          </a:solidFill>
                          <a:effectLst/>
                          <a:uLnTx/>
                          <a:uFillTx/>
                        </a:rPr>
                        <a:t>incorreta</a:t>
                      </a:r>
                      <a:r>
                        <a:rPr kumimoji="0" lang="en-US" altLang="en-US" sz="2400" b="0" u="none" strike="noStrike" kern="0" cap="none" spc="0" normalizeH="0" baseline="0" noProof="0" dirty="0">
                          <a:ln>
                            <a:noFill/>
                          </a:ln>
                          <a:solidFill>
                            <a:schemeClr val="tx1"/>
                          </a:solidFill>
                          <a:effectLst/>
                          <a:uLnTx/>
                          <a:uFillTx/>
                        </a:rPr>
                        <a:t> </a:t>
                      </a:r>
                      <a:r>
                        <a:rPr kumimoji="0" lang="en-US" altLang="en-US" sz="2400" b="0" u="none" strike="noStrike" kern="0" cap="none" spc="0" normalizeH="0" baseline="0" noProof="0" dirty="0" err="1">
                          <a:ln>
                            <a:noFill/>
                          </a:ln>
                          <a:solidFill>
                            <a:schemeClr val="tx1"/>
                          </a:solidFill>
                          <a:effectLst/>
                          <a:uLnTx/>
                          <a:uFillTx/>
                        </a:rPr>
                        <a:t>ou</a:t>
                      </a:r>
                      <a:r>
                        <a:rPr kumimoji="0" lang="en-US" altLang="en-US" sz="2400" b="0" u="none" strike="noStrike" kern="0" cap="none" spc="0" normalizeH="0" baseline="0" noProof="0" dirty="0">
                          <a:ln>
                            <a:noFill/>
                          </a:ln>
                          <a:solidFill>
                            <a:schemeClr val="tx1"/>
                          </a:solidFill>
                          <a:effectLst/>
                          <a:uLnTx/>
                          <a:uFillTx/>
                        </a:rPr>
                        <a:t> nula</a:t>
                      </a:r>
                      <a:endParaRPr kumimoji="0" lang="en-US" sz="2400" b="0" i="0" u="none" strike="noStrike" kern="0" cap="none" spc="0" normalizeH="0" baseline="0" noProof="0" dirty="0">
                        <a:ln>
                          <a:noFill/>
                        </a:ln>
                        <a:solidFill>
                          <a:schemeClr val="tx1"/>
                        </a:solidFill>
                        <a:effectLst/>
                        <a:uLnTx/>
                        <a:uFillTx/>
                        <a:latin typeface="Arial" panose="020B0604020202020204" pitchFamily="34" charset="0"/>
                        <a:ea typeface="+mn-ea"/>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defTabSz="914400" eaLnBrk="1" fontAlgn="auto" latinLnBrk="0" hangingPunct="1">
                        <a:lnSpc>
                          <a:spcPct val="100000"/>
                        </a:lnSpc>
                        <a:spcBef>
                          <a:spcPts val="0"/>
                        </a:spcBef>
                        <a:spcAft>
                          <a:spcPts val="0"/>
                        </a:spcAft>
                        <a:buClrTx/>
                        <a:buSzTx/>
                        <a:buFont typeface="Wingdings" panose="05000000000000000000" pitchFamily="2" charset="2"/>
                        <a:buNone/>
                        <a:tabLst/>
                        <a:defRPr/>
                      </a:pPr>
                      <a:r>
                        <a:rPr kumimoji="0" lang="en-US" altLang="en-US" sz="2400" b="0" u="none" strike="noStrike" kern="0" cap="none" spc="0" normalizeH="0" baseline="0" noProof="0" dirty="0">
                          <a:ln>
                            <a:noFill/>
                          </a:ln>
                          <a:solidFill>
                            <a:schemeClr val="tx1"/>
                          </a:solidFill>
                          <a:effectLst/>
                          <a:uLnTx/>
                          <a:uFillTx/>
                        </a:rPr>
                        <a:t>Ajudar o pessoal das </a:t>
                      </a:r>
                      <a:r>
                        <a:rPr kumimoji="0" lang="en-US" altLang="en-US" sz="2400" b="0" u="none" strike="noStrike" kern="0" cap="none" spc="0" normalizeH="0" baseline="0" noProof="0" dirty="0" err="1">
                          <a:ln>
                            <a:noFill/>
                          </a:ln>
                          <a:solidFill>
                            <a:schemeClr val="tx1"/>
                          </a:solidFill>
                          <a:effectLst/>
                          <a:uLnTx/>
                          <a:uFillTx/>
                        </a:rPr>
                        <a:t>unidades</a:t>
                      </a:r>
                      <a:r>
                        <a:rPr kumimoji="0" lang="en-US" altLang="en-US" sz="2400" b="0" u="none" strike="noStrike" kern="0" cap="none" spc="0" normalizeH="0" baseline="0" noProof="0" dirty="0">
                          <a:ln>
                            <a:noFill/>
                          </a:ln>
                          <a:solidFill>
                            <a:schemeClr val="tx1"/>
                          </a:solidFill>
                          <a:effectLst/>
                          <a:uLnTx/>
                          <a:uFillTx/>
                        </a:rPr>
                        <a:t> a </a:t>
                      </a:r>
                      <a:br>
                        <a:rPr kumimoji="0" lang="en-US" altLang="en-US" sz="2400" b="0" u="none" strike="noStrike" kern="0" cap="none" spc="0" normalizeH="0" baseline="0" noProof="0" dirty="0">
                          <a:ln>
                            <a:noFill/>
                          </a:ln>
                          <a:solidFill>
                            <a:schemeClr val="tx1"/>
                          </a:solidFill>
                          <a:effectLst/>
                          <a:uLnTx/>
                          <a:uFillTx/>
                        </a:rPr>
                      </a:br>
                      <a:r>
                        <a:rPr kumimoji="0" lang="en-US" altLang="en-US" sz="2400" b="0" u="none" strike="noStrike" kern="0" cap="none" spc="0" normalizeH="0" baseline="0" noProof="0" dirty="0">
                          <a:ln>
                            <a:noFill/>
                          </a:ln>
                          <a:solidFill>
                            <a:schemeClr val="tx1"/>
                          </a:solidFill>
                          <a:effectLst/>
                          <a:uLnTx/>
                          <a:uFillTx/>
                        </a:rPr>
                        <a:t>identificar soluções</a:t>
                      </a:r>
                      <a:endParaRPr kumimoji="0" lang="en-US" altLang="en-US" sz="2400" b="0" i="0" u="none" strike="noStrike" kern="0" cap="none" spc="0" normalizeH="0" baseline="0" noProof="0" dirty="0">
                        <a:ln>
                          <a:noFill/>
                        </a:ln>
                        <a:solidFill>
                          <a:schemeClr val="tx1"/>
                        </a:solidFill>
                        <a:effectLst/>
                        <a:uLnTx/>
                        <a:uFillTx/>
                        <a:latin typeface="Arial" panose="020B0604020202020204" pitchFamily="34" charset="0"/>
                        <a:ea typeface="ＭＳ Ｐゴシック" pitchFamily="34" charset="-128"/>
                        <a:cs typeface="Arial" panose="020B0604020202020204" pitchFamily="34" charset="0"/>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0218668"/>
                  </a:ext>
                </a:extLst>
              </a:tr>
            </a:tbl>
          </a:graphicData>
        </a:graphic>
      </p:graphicFrame>
    </p:spTree>
    <p:extLst>
      <p:ext uri="{BB962C8B-B14F-4D97-AF65-F5344CB8AC3E}">
        <p14:creationId xmlns:p14="http://schemas.microsoft.com/office/powerpoint/2010/main" val="113339739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838200" y="1478857"/>
            <a:ext cx="10515600" cy="4639309"/>
          </a:xfrm>
        </p:spPr>
        <p:txBody>
          <a:bodyPr/>
          <a:lstStyle/>
          <a:p>
            <a:r>
              <a:rPr lang="en-US" dirty="0" err="1"/>
              <a:t>Solicitar</a:t>
            </a:r>
            <a:r>
              <a:rPr lang="en-US" dirty="0"/>
              <a:t> feedback da rede de </a:t>
            </a:r>
            <a:r>
              <a:rPr lang="en-US" dirty="0" err="1"/>
              <a:t>vigilância</a:t>
            </a:r>
            <a:r>
              <a:rPr lang="en-US" dirty="0"/>
              <a:t> (</a:t>
            </a:r>
            <a:r>
              <a:rPr lang="en-US" dirty="0" err="1"/>
              <a:t>prestadores</a:t>
            </a:r>
            <a:r>
              <a:rPr lang="en-US" dirty="0"/>
              <a:t> de </a:t>
            </a:r>
            <a:r>
              <a:rPr lang="en-US" dirty="0" err="1"/>
              <a:t>cuidados</a:t>
            </a:r>
            <a:r>
              <a:rPr lang="en-US" dirty="0"/>
              <a:t> de </a:t>
            </a:r>
            <a:r>
              <a:rPr lang="en-US" dirty="0" err="1"/>
              <a:t>saúde</a:t>
            </a:r>
            <a:r>
              <a:rPr lang="en-US" dirty="0"/>
              <a:t>, </a:t>
            </a:r>
            <a:r>
              <a:rPr lang="en-US" dirty="0" err="1"/>
              <a:t>pessoal</a:t>
            </a:r>
            <a:r>
              <a:rPr lang="en-US" dirty="0"/>
              <a:t> de </a:t>
            </a:r>
            <a:r>
              <a:rPr lang="en-US" dirty="0" err="1"/>
              <a:t>laboratório</a:t>
            </a:r>
            <a:r>
              <a:rPr lang="en-US" dirty="0"/>
              <a:t>, etc.)</a:t>
            </a:r>
          </a:p>
          <a:p>
            <a:r>
              <a:rPr lang="en-US" dirty="0" err="1"/>
              <a:t>Monitorar</a:t>
            </a:r>
            <a:r>
              <a:rPr lang="en-US" dirty="0"/>
              <a:t>:</a:t>
            </a:r>
          </a:p>
          <a:p>
            <a:pPr lvl="1"/>
            <a:r>
              <a:rPr lang="en-US" dirty="0" err="1"/>
              <a:t>Regularidade</a:t>
            </a:r>
            <a:r>
              <a:rPr lang="en-US" dirty="0"/>
              <a:t> do </a:t>
            </a:r>
            <a:r>
              <a:rPr lang="en-US" dirty="0" err="1"/>
              <a:t>acompanhamento</a:t>
            </a:r>
            <a:r>
              <a:rPr lang="en-US" dirty="0"/>
              <a:t> das </a:t>
            </a:r>
            <a:r>
              <a:rPr lang="en-US" dirty="0" err="1"/>
              <a:t>investigações</a:t>
            </a:r>
            <a:r>
              <a:rPr lang="en-US" dirty="0"/>
              <a:t> dos </a:t>
            </a:r>
            <a:r>
              <a:rPr lang="en-US" dirty="0" err="1"/>
              <a:t>casos</a:t>
            </a:r>
            <a:endParaRPr lang="en-US" dirty="0"/>
          </a:p>
          <a:p>
            <a:pPr lvl="1"/>
            <a:r>
              <a:rPr lang="en-US" dirty="0" err="1"/>
              <a:t>Atualidade</a:t>
            </a:r>
            <a:r>
              <a:rPr lang="en-US" dirty="0"/>
              <a:t> das </a:t>
            </a:r>
            <a:r>
              <a:rPr lang="en-US" dirty="0" err="1"/>
              <a:t>notificações</a:t>
            </a:r>
            <a:r>
              <a:rPr lang="en-US" dirty="0"/>
              <a:t> </a:t>
            </a:r>
            <a:r>
              <a:rPr lang="en-US" dirty="0" err="1"/>
              <a:t>ao</a:t>
            </a:r>
            <a:r>
              <a:rPr lang="en-US" dirty="0"/>
              <a:t> </a:t>
            </a:r>
            <a:r>
              <a:rPr lang="en-US" dirty="0" err="1"/>
              <a:t>nível</a:t>
            </a:r>
            <a:r>
              <a:rPr lang="en-US" dirty="0"/>
              <a:t> superior de um </a:t>
            </a:r>
            <a:r>
              <a:rPr lang="en-US" dirty="0" err="1"/>
              <a:t>evento</a:t>
            </a:r>
            <a:r>
              <a:rPr lang="en-US" dirty="0"/>
              <a:t> de </a:t>
            </a:r>
            <a:r>
              <a:rPr lang="en-US" dirty="0" err="1"/>
              <a:t>saúde</a:t>
            </a:r>
            <a:r>
              <a:rPr lang="en-US" dirty="0"/>
              <a:t> </a:t>
            </a:r>
            <a:r>
              <a:rPr lang="en-US" dirty="0" err="1"/>
              <a:t>pública</a:t>
            </a:r>
            <a:r>
              <a:rPr lang="en-US" dirty="0"/>
              <a:t>, </a:t>
            </a:r>
            <a:r>
              <a:rPr lang="en-US" dirty="0" err="1"/>
              <a:t>como</a:t>
            </a:r>
            <a:r>
              <a:rPr lang="en-US" dirty="0"/>
              <a:t> um </a:t>
            </a:r>
            <a:r>
              <a:rPr lang="en-US" dirty="0" err="1"/>
              <a:t>surto</a:t>
            </a:r>
            <a:endParaRPr lang="en-US" dirty="0"/>
          </a:p>
          <a:p>
            <a:pPr lvl="1"/>
            <a:r>
              <a:rPr lang="en-US" dirty="0" err="1"/>
              <a:t>Regularidade</a:t>
            </a:r>
            <a:r>
              <a:rPr lang="en-US" dirty="0"/>
              <a:t> das </a:t>
            </a:r>
            <a:r>
              <a:rPr lang="en-US" dirty="0" err="1"/>
              <a:t>atualizações</a:t>
            </a:r>
            <a:r>
              <a:rPr lang="en-US" dirty="0"/>
              <a:t> dos </a:t>
            </a:r>
            <a:r>
              <a:rPr lang="en-US" dirty="0" err="1"/>
              <a:t>gráficos</a:t>
            </a:r>
            <a:r>
              <a:rPr lang="en-US" dirty="0"/>
              <a:t> e </a:t>
            </a:r>
            <a:r>
              <a:rPr lang="en-US" dirty="0" err="1"/>
              <a:t>quadros</a:t>
            </a:r>
            <a:r>
              <a:rPr lang="en-US" dirty="0"/>
              <a:t> de </a:t>
            </a:r>
            <a:br>
              <a:rPr lang="en-US" dirty="0"/>
            </a:br>
            <a:r>
              <a:rPr lang="en-US" dirty="0" err="1"/>
              <a:t>vigilância</a:t>
            </a:r>
            <a:r>
              <a:rPr lang="en-US" dirty="0"/>
              <a:t> </a:t>
            </a:r>
            <a:r>
              <a:rPr lang="en-US" dirty="0" err="1"/>
              <a:t>publicados</a:t>
            </a:r>
            <a:endParaRPr lang="en-US" dirty="0"/>
          </a:p>
          <a:p>
            <a:endParaRPr lang="en-US" dirty="0"/>
          </a:p>
          <a:p>
            <a:endParaRPr lang="en-US" dirty="0"/>
          </a:p>
        </p:txBody>
      </p:sp>
      <p:sp>
        <p:nvSpPr>
          <p:cNvPr id="2" name="Title 1"/>
          <p:cNvSpPr>
            <a:spLocks noGrp="1"/>
          </p:cNvSpPr>
          <p:nvPr>
            <p:ph type="title"/>
          </p:nvPr>
        </p:nvSpPr>
        <p:spPr>
          <a:xfrm>
            <a:off x="838200" y="457200"/>
            <a:ext cx="10515600" cy="800100"/>
          </a:xfrm>
        </p:spPr>
        <p:txBody>
          <a:bodyPr/>
          <a:lstStyle/>
          <a:p>
            <a:r>
              <a:rPr lang="en-US" dirty="0" err="1"/>
              <a:t>Analisar</a:t>
            </a:r>
            <a:r>
              <a:rPr lang="en-US" dirty="0"/>
              <a:t> o </a:t>
            </a:r>
            <a:r>
              <a:rPr lang="en-US" dirty="0" err="1"/>
              <a:t>desempenho</a:t>
            </a:r>
            <a:r>
              <a:rPr lang="en-US" dirty="0"/>
              <a:t> do local</a:t>
            </a:r>
          </a:p>
        </p:txBody>
      </p:sp>
    </p:spTree>
    <p:extLst>
      <p:ext uri="{BB962C8B-B14F-4D97-AF65-F5344CB8AC3E}">
        <p14:creationId xmlns:p14="http://schemas.microsoft.com/office/powerpoint/2010/main" val="408768129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838200" y="1478857"/>
            <a:ext cx="10515600" cy="4639309"/>
          </a:xfrm>
        </p:spPr>
        <p:txBody>
          <a:bodyPr/>
          <a:lstStyle/>
          <a:p>
            <a:r>
              <a:rPr lang="en-US" dirty="0"/>
              <a:t>O </a:t>
            </a:r>
            <a:r>
              <a:rPr lang="en-US" dirty="0" err="1"/>
              <a:t>acompanhamento</a:t>
            </a:r>
            <a:r>
              <a:rPr lang="en-US" dirty="0"/>
              <a:t> é (deve ser) uma atividade contínua, parte da </a:t>
            </a:r>
            <a:r>
              <a:rPr lang="en-US" dirty="0" err="1"/>
              <a:t>rotina</a:t>
            </a:r>
            <a:r>
              <a:rPr lang="en-US" dirty="0"/>
              <a:t> semanal</a:t>
            </a:r>
          </a:p>
          <a:p>
            <a:r>
              <a:rPr lang="en-US" dirty="0"/>
              <a:t>Estão disponíveis indicadores estabelecidos para </a:t>
            </a:r>
            <a:r>
              <a:rPr lang="en-US" dirty="0" err="1"/>
              <a:t>monitorar</a:t>
            </a:r>
            <a:r>
              <a:rPr lang="en-US" dirty="0"/>
              <a:t> o desempenho dos </a:t>
            </a:r>
            <a:r>
              <a:rPr lang="en-US" dirty="0" err="1"/>
              <a:t>estabelecimentos</a:t>
            </a:r>
            <a:r>
              <a:rPr lang="en-US" dirty="0"/>
              <a:t> </a:t>
            </a:r>
            <a:r>
              <a:rPr lang="en-US" dirty="0" err="1"/>
              <a:t>notificadores</a:t>
            </a:r>
            <a:endParaRPr lang="en-US" dirty="0"/>
          </a:p>
          <a:p>
            <a:r>
              <a:rPr lang="en-US" dirty="0"/>
              <a:t>Utilizar as informações provenientes do </a:t>
            </a:r>
            <a:r>
              <a:rPr lang="en-US" dirty="0" err="1"/>
              <a:t>controle</a:t>
            </a:r>
            <a:r>
              <a:rPr lang="en-US" dirty="0"/>
              <a:t> para tomar medidas destinadas a melhorar a coleta e a </a:t>
            </a:r>
            <a:r>
              <a:rPr lang="en-US" dirty="0" err="1"/>
              <a:t>comunicação</a:t>
            </a:r>
            <a:r>
              <a:rPr lang="en-US" dirty="0"/>
              <a:t> </a:t>
            </a:r>
            <a:br>
              <a:rPr lang="en-US" dirty="0"/>
            </a:br>
            <a:r>
              <a:rPr lang="en-US" dirty="0"/>
              <a:t>de dados</a:t>
            </a:r>
          </a:p>
          <a:p>
            <a:endParaRPr lang="en-US" dirty="0"/>
          </a:p>
        </p:txBody>
      </p:sp>
      <p:sp>
        <p:nvSpPr>
          <p:cNvPr id="2" name="Title 1"/>
          <p:cNvSpPr>
            <a:spLocks noGrp="1"/>
          </p:cNvSpPr>
          <p:nvPr>
            <p:ph type="title"/>
          </p:nvPr>
        </p:nvSpPr>
        <p:spPr>
          <a:xfrm>
            <a:off x="838200" y="457200"/>
            <a:ext cx="10515600" cy="800100"/>
          </a:xfrm>
        </p:spPr>
        <p:txBody>
          <a:bodyPr/>
          <a:lstStyle/>
          <a:p>
            <a:r>
              <a:rPr lang="en-US" dirty="0" err="1"/>
              <a:t>Resumo</a:t>
            </a:r>
            <a:endParaRPr lang="en-US" dirty="0"/>
          </a:p>
        </p:txBody>
      </p:sp>
    </p:spTree>
    <p:extLst>
      <p:ext uri="{BB962C8B-B14F-4D97-AF65-F5344CB8AC3E}">
        <p14:creationId xmlns:p14="http://schemas.microsoft.com/office/powerpoint/2010/main" val="28271377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2"/>
          </p:nvPr>
        </p:nvSpPr>
        <p:spPr>
          <a:xfrm>
            <a:off x="838200" y="1478857"/>
            <a:ext cx="10515600" cy="4639309"/>
          </a:xfrm>
        </p:spPr>
        <p:txBody>
          <a:bodyPr/>
          <a:lstStyle/>
          <a:p>
            <a:r>
              <a:rPr lang="en-US" dirty="0" err="1"/>
              <a:t>Definir</a:t>
            </a:r>
            <a:r>
              <a:rPr lang="en-US" dirty="0"/>
              <a:t> o </a:t>
            </a:r>
            <a:r>
              <a:rPr lang="en-US" dirty="0" err="1"/>
              <a:t>acompanhamento</a:t>
            </a:r>
            <a:r>
              <a:rPr lang="en-US" dirty="0"/>
              <a:t> e a </a:t>
            </a:r>
            <a:r>
              <a:rPr lang="en-US" dirty="0" err="1"/>
              <a:t>avaliação</a:t>
            </a:r>
            <a:r>
              <a:rPr lang="en-US" dirty="0"/>
              <a:t> no </a:t>
            </a:r>
            <a:r>
              <a:rPr lang="en-US" dirty="0" err="1"/>
              <a:t>contexto</a:t>
            </a:r>
            <a:r>
              <a:rPr lang="en-US" dirty="0"/>
              <a:t> do </a:t>
            </a:r>
            <a:r>
              <a:rPr lang="en-US" dirty="0" err="1"/>
              <a:t>controle</a:t>
            </a:r>
            <a:r>
              <a:rPr lang="en-US" dirty="0"/>
              <a:t> de um </a:t>
            </a:r>
            <a:r>
              <a:rPr lang="en-US" dirty="0" err="1"/>
              <a:t>sistema</a:t>
            </a:r>
            <a:r>
              <a:rPr lang="en-US" dirty="0"/>
              <a:t> de </a:t>
            </a:r>
            <a:r>
              <a:rPr lang="en-US" dirty="0" err="1"/>
              <a:t>vigilância</a:t>
            </a:r>
            <a:endParaRPr lang="en-US" dirty="0"/>
          </a:p>
          <a:p>
            <a:r>
              <a:rPr lang="en-US" dirty="0" err="1"/>
              <a:t>Explicar</a:t>
            </a:r>
            <a:r>
              <a:rPr lang="en-US" dirty="0"/>
              <a:t> o que </a:t>
            </a:r>
            <a:r>
              <a:rPr lang="en-US" dirty="0" err="1"/>
              <a:t>é</a:t>
            </a:r>
            <a:r>
              <a:rPr lang="en-US" dirty="0"/>
              <a:t> um </a:t>
            </a:r>
            <a:r>
              <a:rPr lang="en-US" dirty="0" err="1"/>
              <a:t>indicador</a:t>
            </a:r>
            <a:r>
              <a:rPr lang="en-US" dirty="0"/>
              <a:t> e um </a:t>
            </a:r>
            <a:r>
              <a:rPr lang="en-US" dirty="0" err="1"/>
              <a:t>objetivo</a:t>
            </a:r>
            <a:r>
              <a:rPr lang="en-US" dirty="0"/>
              <a:t> no </a:t>
            </a:r>
            <a:r>
              <a:rPr lang="en-US" dirty="0" err="1"/>
              <a:t>contexto</a:t>
            </a:r>
            <a:r>
              <a:rPr lang="en-US" dirty="0"/>
              <a:t> do </a:t>
            </a:r>
            <a:r>
              <a:rPr lang="en-US" dirty="0" err="1"/>
              <a:t>acompanhamento</a:t>
            </a:r>
            <a:r>
              <a:rPr lang="en-US" dirty="0"/>
              <a:t> de um </a:t>
            </a:r>
            <a:r>
              <a:rPr lang="en-US" dirty="0" err="1"/>
              <a:t>sistema</a:t>
            </a:r>
            <a:r>
              <a:rPr lang="en-US" dirty="0"/>
              <a:t> de </a:t>
            </a:r>
            <a:r>
              <a:rPr lang="en-US" dirty="0" err="1"/>
              <a:t>vigilância</a:t>
            </a:r>
            <a:endParaRPr lang="en-US" dirty="0"/>
          </a:p>
          <a:p>
            <a:r>
              <a:rPr lang="en-US" dirty="0" err="1"/>
              <a:t>Reconhecer</a:t>
            </a:r>
            <a:r>
              <a:rPr lang="en-US" dirty="0"/>
              <a:t> </a:t>
            </a:r>
            <a:r>
              <a:rPr lang="en-US" dirty="0" err="1"/>
              <a:t>os</a:t>
            </a:r>
            <a:r>
              <a:rPr lang="en-US" dirty="0"/>
              <a:t> </a:t>
            </a:r>
            <a:r>
              <a:rPr lang="en-US" dirty="0" err="1"/>
              <a:t>indicadores-chave</a:t>
            </a:r>
            <a:r>
              <a:rPr lang="en-US" dirty="0"/>
              <a:t> para </a:t>
            </a:r>
            <a:r>
              <a:rPr lang="en-US" dirty="0" err="1"/>
              <a:t>monitorar</a:t>
            </a:r>
            <a:r>
              <a:rPr lang="en-US" dirty="0"/>
              <a:t> a </a:t>
            </a:r>
            <a:r>
              <a:rPr lang="en-US" dirty="0" err="1"/>
              <a:t>atualidade</a:t>
            </a:r>
            <a:r>
              <a:rPr lang="en-US" dirty="0"/>
              <a:t> e a </a:t>
            </a:r>
            <a:r>
              <a:rPr lang="en-US" dirty="0" err="1"/>
              <a:t>exaustividade</a:t>
            </a:r>
            <a:r>
              <a:rPr lang="en-US" dirty="0"/>
              <a:t> da </a:t>
            </a:r>
            <a:r>
              <a:rPr lang="en-US" dirty="0" err="1"/>
              <a:t>vigilância</a:t>
            </a:r>
            <a:r>
              <a:rPr lang="en-US" dirty="0"/>
              <a:t> a </a:t>
            </a:r>
            <a:r>
              <a:rPr lang="en-US" dirty="0" err="1"/>
              <a:t>nível</a:t>
            </a:r>
            <a:r>
              <a:rPr lang="en-US" dirty="0"/>
              <a:t> local</a:t>
            </a:r>
          </a:p>
          <a:p>
            <a:r>
              <a:rPr lang="en-US" dirty="0" err="1"/>
              <a:t>Explicar</a:t>
            </a:r>
            <a:r>
              <a:rPr lang="en-US" dirty="0"/>
              <a:t> as </a:t>
            </a:r>
            <a:r>
              <a:rPr lang="en-US" dirty="0" err="1"/>
              <a:t>ações</a:t>
            </a:r>
            <a:r>
              <a:rPr lang="en-US" dirty="0"/>
              <a:t> que </a:t>
            </a:r>
            <a:r>
              <a:rPr lang="en-US" dirty="0" err="1"/>
              <a:t>podem</a:t>
            </a:r>
            <a:r>
              <a:rPr lang="en-US" dirty="0"/>
              <a:t> ser </a:t>
            </a:r>
            <a:r>
              <a:rPr lang="en-US" dirty="0" err="1"/>
              <a:t>tomadas</a:t>
            </a:r>
            <a:r>
              <a:rPr lang="en-US" dirty="0"/>
              <a:t> para </a:t>
            </a:r>
            <a:r>
              <a:rPr lang="en-US" dirty="0" err="1"/>
              <a:t>melhorar</a:t>
            </a:r>
            <a:r>
              <a:rPr lang="en-US" dirty="0"/>
              <a:t> a </a:t>
            </a:r>
            <a:r>
              <a:rPr lang="en-US" dirty="0" err="1"/>
              <a:t>vigilância</a:t>
            </a:r>
            <a:r>
              <a:rPr lang="en-US" dirty="0"/>
              <a:t> da </a:t>
            </a:r>
            <a:r>
              <a:rPr lang="en-US" dirty="0" err="1"/>
              <a:t>saúde</a:t>
            </a:r>
            <a:r>
              <a:rPr lang="en-US" dirty="0"/>
              <a:t> </a:t>
            </a:r>
            <a:r>
              <a:rPr lang="en-US" dirty="0" err="1"/>
              <a:t>pública</a:t>
            </a:r>
            <a:r>
              <a:rPr lang="en-US" dirty="0"/>
              <a:t> a </a:t>
            </a:r>
            <a:r>
              <a:rPr lang="en-US" dirty="0" err="1"/>
              <a:t>nível</a:t>
            </a:r>
            <a:r>
              <a:rPr lang="en-US" dirty="0"/>
              <a:t> local</a:t>
            </a:r>
          </a:p>
        </p:txBody>
      </p:sp>
      <p:sp>
        <p:nvSpPr>
          <p:cNvPr id="2" name="Title 1"/>
          <p:cNvSpPr>
            <a:spLocks noGrp="1"/>
          </p:cNvSpPr>
          <p:nvPr>
            <p:ph type="title"/>
          </p:nvPr>
        </p:nvSpPr>
        <p:spPr>
          <a:xfrm>
            <a:off x="838200" y="457200"/>
            <a:ext cx="10515600" cy="800100"/>
          </a:xfrm>
        </p:spPr>
        <p:txBody>
          <a:bodyPr/>
          <a:lstStyle/>
          <a:p>
            <a:r>
              <a:rPr lang="en-US" dirty="0" err="1"/>
              <a:t>Revisão</a:t>
            </a:r>
            <a:r>
              <a:rPr lang="en-US" dirty="0"/>
              <a:t> dos </a:t>
            </a:r>
            <a:r>
              <a:rPr lang="en-US" dirty="0" err="1"/>
              <a:t>objetivos</a:t>
            </a:r>
            <a:endParaRPr lang="en-US" dirty="0"/>
          </a:p>
        </p:txBody>
      </p:sp>
    </p:spTree>
    <p:extLst>
      <p:ext uri="{BB962C8B-B14F-4D97-AF65-F5344CB8AC3E}">
        <p14:creationId xmlns:p14="http://schemas.microsoft.com/office/powerpoint/2010/main" val="1530646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41113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94729F-2C22-89CA-7819-2C8474D5008E}"/>
              </a:ext>
            </a:extLst>
          </p:cNvPr>
          <p:cNvSpPr>
            <a:spLocks noGrp="1"/>
          </p:cNvSpPr>
          <p:nvPr>
            <p:ph type="title"/>
          </p:nvPr>
        </p:nvSpPr>
        <p:spPr>
          <a:xfrm>
            <a:off x="838200" y="0"/>
            <a:ext cx="9752215" cy="1257300"/>
          </a:xfrm>
        </p:spPr>
        <p:txBody>
          <a:bodyPr/>
          <a:lstStyle/>
          <a:p>
            <a:r>
              <a:rPr lang="en-US" dirty="0" err="1"/>
              <a:t>Importância</a:t>
            </a:r>
            <a:r>
              <a:rPr lang="en-US" dirty="0"/>
              <a:t> do </a:t>
            </a:r>
            <a:r>
              <a:rPr lang="en-US" dirty="0" err="1"/>
              <a:t>monitoramento</a:t>
            </a:r>
            <a:r>
              <a:rPr lang="en-US" dirty="0"/>
              <a:t> </a:t>
            </a:r>
            <a:br>
              <a:rPr lang="en-US" dirty="0"/>
            </a:br>
            <a:r>
              <a:rPr lang="en-US" dirty="0"/>
              <a:t>e </a:t>
            </a:r>
            <a:r>
              <a:rPr lang="en-US" dirty="0" err="1"/>
              <a:t>avaliação</a:t>
            </a:r>
            <a:endParaRPr lang="en-US" dirty="0"/>
          </a:p>
        </p:txBody>
      </p:sp>
      <p:sp>
        <p:nvSpPr>
          <p:cNvPr id="3" name="Content Placeholder 2">
            <a:extLst>
              <a:ext uri="{FF2B5EF4-FFF2-40B4-BE49-F238E27FC236}">
                <a16:creationId xmlns:a16="http://schemas.microsoft.com/office/drawing/2014/main" id="{5DE856E9-B614-5B9D-21E3-634D28120AD3}"/>
              </a:ext>
            </a:extLst>
          </p:cNvPr>
          <p:cNvSpPr>
            <a:spLocks noGrp="1"/>
          </p:cNvSpPr>
          <p:nvPr>
            <p:ph sz="half" idx="2"/>
          </p:nvPr>
        </p:nvSpPr>
        <p:spPr/>
        <p:txBody>
          <a:bodyPr lIns="91440" tIns="45720" rIns="91440" bIns="45720" anchor="t"/>
          <a:lstStyle/>
          <a:p>
            <a:pPr marL="0" indent="0" algn="ctr">
              <a:buNone/>
            </a:pPr>
            <a:r>
              <a:rPr lang="en-US" sz="2800" dirty="0" err="1">
                <a:latin typeface="Arial"/>
                <a:cs typeface="Arial"/>
              </a:rPr>
              <a:t>Porque</a:t>
            </a:r>
            <a:r>
              <a:rPr lang="en-US" sz="2800" dirty="0">
                <a:latin typeface="Arial"/>
                <a:cs typeface="Arial"/>
              </a:rPr>
              <a:t> o </a:t>
            </a:r>
            <a:r>
              <a:rPr lang="en-US" sz="2800" dirty="0" err="1">
                <a:latin typeface="Arial"/>
                <a:cs typeface="Arial"/>
              </a:rPr>
              <a:t>acompanhamento</a:t>
            </a:r>
            <a:r>
              <a:rPr lang="en-US" sz="2800" dirty="0">
                <a:latin typeface="Arial"/>
                <a:cs typeface="Arial"/>
              </a:rPr>
              <a:t> e a </a:t>
            </a:r>
            <a:r>
              <a:rPr lang="en-US" sz="2800" dirty="0" err="1">
                <a:latin typeface="Arial"/>
                <a:cs typeface="Arial"/>
              </a:rPr>
              <a:t>avaliação</a:t>
            </a:r>
            <a:r>
              <a:rPr lang="en-US" sz="2800" dirty="0">
                <a:latin typeface="Arial"/>
                <a:cs typeface="Arial"/>
              </a:rPr>
              <a:t> </a:t>
            </a:r>
            <a:r>
              <a:rPr lang="en-US" sz="2800" dirty="0" err="1">
                <a:latin typeface="Arial"/>
                <a:cs typeface="Arial"/>
              </a:rPr>
              <a:t>contínuos</a:t>
            </a:r>
            <a:r>
              <a:rPr lang="en-US" sz="2800" dirty="0">
                <a:latin typeface="Arial"/>
                <a:cs typeface="Arial"/>
              </a:rPr>
              <a:t> dos </a:t>
            </a:r>
            <a:r>
              <a:rPr lang="en-US" dirty="0">
                <a:latin typeface="Arial"/>
                <a:cs typeface="Arial"/>
              </a:rPr>
              <a:t>dados </a:t>
            </a:r>
            <a:r>
              <a:rPr lang="en-US" sz="2800" dirty="0">
                <a:latin typeface="Arial"/>
                <a:cs typeface="Arial"/>
              </a:rPr>
              <a:t>de </a:t>
            </a:r>
            <a:r>
              <a:rPr lang="en-US" sz="2800" dirty="0" err="1">
                <a:latin typeface="Arial"/>
                <a:cs typeface="Arial"/>
              </a:rPr>
              <a:t>vigilância</a:t>
            </a:r>
            <a:r>
              <a:rPr lang="en-US" sz="2800" dirty="0">
                <a:latin typeface="Arial"/>
                <a:cs typeface="Arial"/>
              </a:rPr>
              <a:t> </a:t>
            </a:r>
            <a:r>
              <a:rPr lang="en-US" sz="2800" dirty="0" err="1">
                <a:latin typeface="Arial"/>
                <a:cs typeface="Arial"/>
              </a:rPr>
              <a:t>são</a:t>
            </a:r>
            <a:r>
              <a:rPr lang="en-US" sz="2800" dirty="0">
                <a:latin typeface="Arial"/>
                <a:cs typeface="Arial"/>
              </a:rPr>
              <a:t> </a:t>
            </a:r>
            <a:r>
              <a:rPr lang="en-US" sz="2800" dirty="0" err="1">
                <a:latin typeface="Arial"/>
                <a:cs typeface="Arial"/>
              </a:rPr>
              <a:t>tão</a:t>
            </a:r>
            <a:r>
              <a:rPr lang="en-US" sz="2800" dirty="0">
                <a:latin typeface="Arial"/>
                <a:cs typeface="Arial"/>
              </a:rPr>
              <a:t> </a:t>
            </a:r>
            <a:r>
              <a:rPr lang="en-US" sz="2800" dirty="0" err="1">
                <a:latin typeface="Arial"/>
                <a:cs typeface="Arial"/>
              </a:rPr>
              <a:t>importantes</a:t>
            </a:r>
            <a:r>
              <a:rPr lang="en-US" sz="2800" dirty="0">
                <a:latin typeface="Arial"/>
                <a:cs typeface="Arial"/>
              </a:rPr>
              <a:t>?</a:t>
            </a:r>
          </a:p>
          <a:p>
            <a:pPr marL="0" indent="0" algn="ctr">
              <a:buNone/>
            </a:pPr>
            <a:endParaRPr lang="en-US" sz="2800" dirty="0">
              <a:latin typeface="Arial" panose="020B0604020202020204" pitchFamily="34" charset="0"/>
            </a:endParaRPr>
          </a:p>
        </p:txBody>
      </p:sp>
      <p:pic>
        <p:nvPicPr>
          <p:cNvPr id="1026" name="Picture 2" descr="Emergency Operations Center 2020">
            <a:extLst>
              <a:ext uri="{FF2B5EF4-FFF2-40B4-BE49-F238E27FC236}">
                <a16:creationId xmlns:a16="http://schemas.microsoft.com/office/drawing/2014/main" id="{1CF4BC05-EDFA-A3C6-A374-536BFCD7B52C}"/>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59"/>
          <a:stretch/>
        </p:blipFill>
        <p:spPr bwMode="auto">
          <a:xfrm>
            <a:off x="3067050" y="2427653"/>
            <a:ext cx="6057900" cy="405049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 name="Text Placeholder 3">
            <a:extLst>
              <a:ext uri="{FF2B5EF4-FFF2-40B4-BE49-F238E27FC236}">
                <a16:creationId xmlns:a16="http://schemas.microsoft.com/office/drawing/2014/main" id="{C16A644F-F251-097A-0E7E-002BD43B0F3D}"/>
              </a:ext>
            </a:extLst>
          </p:cNvPr>
          <p:cNvSpPr txBox="1">
            <a:spLocks/>
          </p:cNvSpPr>
          <p:nvPr/>
        </p:nvSpPr>
        <p:spPr>
          <a:xfrm>
            <a:off x="1833372" y="6510232"/>
            <a:ext cx="7732202" cy="238040"/>
          </a:xfrm>
          <a:prstGeom prst="rect">
            <a:avLst/>
          </a:prstGeom>
        </p:spPr>
        <p:txBody>
          <a:bodyPr/>
          <a:lstStyle>
            <a:lvl1pPr marL="0" indent="0" algn="r" defTabSz="914400" rtl="0" eaLnBrk="1" latinLnBrk="0" hangingPunct="1">
              <a:lnSpc>
                <a:spcPct val="90000"/>
              </a:lnSpc>
              <a:spcBef>
                <a:spcPts val="1000"/>
              </a:spcBef>
              <a:buFont typeface="Arial" panose="020B0604020202020204" pitchFamily="34" charset="0"/>
              <a:buNone/>
              <a:defRPr sz="1200" b="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050" b="0">
                <a:solidFill>
                  <a:srgbClr val="000000"/>
                </a:solidFill>
                <a:effectLst/>
              </a:rPr>
              <a:t>Foto: James </a:t>
            </a:r>
            <a:r>
              <a:rPr lang="en-US" sz="1050" b="0" err="1">
                <a:solidFill>
                  <a:srgbClr val="000000"/>
                </a:solidFill>
                <a:effectLst/>
              </a:rPr>
              <a:t>Gathany</a:t>
            </a:r>
            <a:r>
              <a:rPr lang="en-US" sz="1050" b="0">
                <a:solidFill>
                  <a:srgbClr val="000000"/>
                </a:solidFill>
                <a:effectLst/>
              </a:rPr>
              <a:t>, CDC, </a:t>
            </a:r>
            <a:r>
              <a:rPr lang="en-US" sz="1050">
                <a:hlinkClick r:id="rId4"/>
              </a:rPr>
              <a:t>Resposta a surtos: Dados em tempo real para emergências | 2022 DMI Update | CDC</a:t>
            </a:r>
            <a:endParaRPr lang="en-US" sz="1050"/>
          </a:p>
        </p:txBody>
      </p:sp>
    </p:spTree>
    <p:extLst>
      <p:ext uri="{BB962C8B-B14F-4D97-AF65-F5344CB8AC3E}">
        <p14:creationId xmlns:p14="http://schemas.microsoft.com/office/powerpoint/2010/main" val="412554950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967774-1A61-F820-1FDE-6A7EE8A4E87F}"/>
              </a:ext>
            </a:extLst>
          </p:cNvPr>
          <p:cNvSpPr>
            <a:spLocks noGrp="1"/>
          </p:cNvSpPr>
          <p:nvPr>
            <p:ph type="title"/>
          </p:nvPr>
        </p:nvSpPr>
        <p:spPr>
          <a:xfrm>
            <a:off x="838200" y="0"/>
            <a:ext cx="9752215" cy="1247775"/>
          </a:xfrm>
        </p:spPr>
        <p:txBody>
          <a:bodyPr/>
          <a:lstStyle/>
          <a:p>
            <a:r>
              <a:rPr lang="en-US" dirty="0" err="1"/>
              <a:t>Importância</a:t>
            </a:r>
            <a:r>
              <a:rPr lang="en-US" dirty="0"/>
              <a:t> do </a:t>
            </a:r>
            <a:r>
              <a:rPr lang="en-US" dirty="0" err="1"/>
              <a:t>monitoramento</a:t>
            </a:r>
            <a:r>
              <a:rPr lang="en-US" dirty="0"/>
              <a:t> e </a:t>
            </a:r>
            <a:r>
              <a:rPr lang="en-US" dirty="0" err="1"/>
              <a:t>avaliação</a:t>
            </a:r>
            <a:r>
              <a:rPr lang="en-US" dirty="0"/>
              <a:t> </a:t>
            </a:r>
            <a:r>
              <a:rPr lang="en-US" dirty="0" err="1"/>
              <a:t>resposta</a:t>
            </a:r>
            <a:br>
              <a:rPr lang="en-US" dirty="0"/>
            </a:br>
            <a:endParaRPr lang="pt-BR" dirty="0"/>
          </a:p>
        </p:txBody>
      </p:sp>
      <p:sp>
        <p:nvSpPr>
          <p:cNvPr id="3" name="Content Placeholder 2">
            <a:extLst>
              <a:ext uri="{FF2B5EF4-FFF2-40B4-BE49-F238E27FC236}">
                <a16:creationId xmlns:a16="http://schemas.microsoft.com/office/drawing/2014/main" id="{8081DFA1-9DFD-79AA-69F5-AC4159483305}"/>
              </a:ext>
            </a:extLst>
          </p:cNvPr>
          <p:cNvSpPr>
            <a:spLocks noGrp="1"/>
          </p:cNvSpPr>
          <p:nvPr>
            <p:ph sz="half" idx="2"/>
          </p:nvPr>
        </p:nvSpPr>
        <p:spPr/>
        <p:txBody>
          <a:bodyPr lIns="91440" tIns="45720" rIns="91440" bIns="45720" anchor="t"/>
          <a:lstStyle/>
          <a:p>
            <a:pPr marL="0" indent="0">
              <a:buNone/>
            </a:pPr>
            <a:r>
              <a:rPr lang="en-US" dirty="0"/>
              <a:t>O </a:t>
            </a:r>
            <a:r>
              <a:rPr lang="en-US" dirty="0" err="1"/>
              <a:t>monitoramento</a:t>
            </a:r>
            <a:r>
              <a:rPr lang="en-US" dirty="0"/>
              <a:t> e a </a:t>
            </a:r>
            <a:r>
              <a:rPr lang="en-US" dirty="0" err="1"/>
              <a:t>avaliação</a:t>
            </a:r>
            <a:r>
              <a:rPr lang="en-US" dirty="0"/>
              <a:t> </a:t>
            </a:r>
            <a:r>
              <a:rPr lang="en-US" dirty="0" err="1"/>
              <a:t>verificam</a:t>
            </a:r>
            <a:r>
              <a:rPr lang="en-US" dirty="0"/>
              <a:t>:</a:t>
            </a:r>
          </a:p>
          <a:p>
            <a:pPr lvl="1"/>
            <a:r>
              <a:rPr lang="en-US" dirty="0"/>
              <a:t>Qualidade dos dados</a:t>
            </a:r>
          </a:p>
          <a:p>
            <a:pPr lvl="1"/>
            <a:r>
              <a:rPr lang="en-US" dirty="0"/>
              <a:t>Desempenho do sistema</a:t>
            </a:r>
          </a:p>
          <a:p>
            <a:pPr lvl="1"/>
            <a:r>
              <a:rPr lang="en-US" dirty="0"/>
              <a:t>Alinhamento com </a:t>
            </a:r>
            <a:r>
              <a:rPr lang="en-US" dirty="0" err="1"/>
              <a:t>os</a:t>
            </a:r>
            <a:r>
              <a:rPr lang="en-US" dirty="0"/>
              <a:t> </a:t>
            </a:r>
            <a:r>
              <a:rPr lang="en-US" dirty="0" err="1"/>
              <a:t>objetivos</a:t>
            </a:r>
            <a:endParaRPr lang="en-US" dirty="0">
              <a:cs typeface="Arial"/>
            </a:endParaRPr>
          </a:p>
          <a:p>
            <a:pPr marL="0" indent="0">
              <a:buNone/>
            </a:pPr>
            <a:endParaRPr lang="en-US" dirty="0"/>
          </a:p>
          <a:p>
            <a:pPr marL="0" indent="0">
              <a:buNone/>
            </a:pPr>
            <a:endParaRPr lang="en-US" dirty="0"/>
          </a:p>
        </p:txBody>
      </p:sp>
      <p:pic>
        <p:nvPicPr>
          <p:cNvPr id="2060" name="Picture 12" descr="data">
            <a:extLst>
              <a:ext uri="{FF2B5EF4-FFF2-40B4-BE49-F238E27FC236}">
                <a16:creationId xmlns:a16="http://schemas.microsoft.com/office/drawing/2014/main" id="{31112F8C-65B6-4D61-735E-9253A43FAF4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481"/>
          <a:stretch/>
        </p:blipFill>
        <p:spPr bwMode="auto">
          <a:xfrm>
            <a:off x="7357536" y="1713786"/>
            <a:ext cx="4046094" cy="378308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20319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386ECA9-20A4-76FF-9C5E-869168D20266}"/>
              </a:ext>
            </a:extLst>
          </p:cNvPr>
          <p:cNvSpPr>
            <a:spLocks noGrp="1"/>
          </p:cNvSpPr>
          <p:nvPr>
            <p:ph sz="half" idx="2"/>
          </p:nvPr>
        </p:nvSpPr>
        <p:spPr>
          <a:xfrm>
            <a:off x="838200" y="1478857"/>
            <a:ext cx="10515600" cy="4639309"/>
          </a:xfrm>
        </p:spPr>
        <p:txBody>
          <a:bodyPr lIns="91440" tIns="45720" rIns="91440" bIns="45720" anchor="t"/>
          <a:lstStyle/>
          <a:p>
            <a:r>
              <a:rPr lang="en-US" dirty="0" err="1"/>
              <a:t>Fornece</a:t>
            </a:r>
            <a:r>
              <a:rPr lang="en-US" dirty="0"/>
              <a:t> </a:t>
            </a:r>
            <a:r>
              <a:rPr lang="en-US" dirty="0" err="1"/>
              <a:t>os</a:t>
            </a:r>
            <a:r>
              <a:rPr lang="en-US" dirty="0"/>
              <a:t> dados </a:t>
            </a:r>
            <a:r>
              <a:rPr lang="en-US" dirty="0" err="1"/>
              <a:t>necessários</a:t>
            </a:r>
            <a:r>
              <a:rPr lang="en-US" dirty="0"/>
              <a:t> para </a:t>
            </a:r>
            <a:r>
              <a:rPr lang="en-US" dirty="0" err="1"/>
              <a:t>tomar</a:t>
            </a:r>
            <a:r>
              <a:rPr lang="en-US" dirty="0"/>
              <a:t> </a:t>
            </a:r>
            <a:r>
              <a:rPr lang="en-US" dirty="0" err="1"/>
              <a:t>decisões</a:t>
            </a:r>
            <a:r>
              <a:rPr lang="en-US" dirty="0"/>
              <a:t> </a:t>
            </a:r>
            <a:r>
              <a:rPr lang="en-US" dirty="0" err="1"/>
              <a:t>em</a:t>
            </a:r>
            <a:r>
              <a:rPr lang="en-US" dirty="0"/>
              <a:t> </a:t>
            </a:r>
            <a:r>
              <a:rPr lang="en-US" dirty="0" err="1"/>
              <a:t>matéria</a:t>
            </a:r>
            <a:r>
              <a:rPr lang="en-US" dirty="0"/>
              <a:t> de </a:t>
            </a:r>
            <a:r>
              <a:rPr lang="en-US" dirty="0" err="1"/>
              <a:t>saúde</a:t>
            </a:r>
            <a:r>
              <a:rPr lang="en-US" dirty="0"/>
              <a:t> </a:t>
            </a:r>
            <a:r>
              <a:rPr lang="en-US" dirty="0" err="1"/>
              <a:t>pública</a:t>
            </a:r>
            <a:r>
              <a:rPr lang="en-US" dirty="0"/>
              <a:t>:</a:t>
            </a:r>
          </a:p>
          <a:p>
            <a:pPr lvl="1"/>
            <a:r>
              <a:rPr lang="en-US" dirty="0" err="1"/>
              <a:t>Identificar</a:t>
            </a:r>
            <a:r>
              <a:rPr lang="en-US" dirty="0"/>
              <a:t> e responder a </a:t>
            </a:r>
            <a:r>
              <a:rPr lang="en-US" dirty="0" err="1"/>
              <a:t>surtos</a:t>
            </a:r>
            <a:r>
              <a:rPr lang="en-US" dirty="0"/>
              <a:t> </a:t>
            </a:r>
          </a:p>
          <a:p>
            <a:pPr lvl="1"/>
            <a:r>
              <a:rPr lang="en-US" dirty="0" err="1"/>
              <a:t>Monitorar</a:t>
            </a:r>
            <a:r>
              <a:rPr lang="en-US" dirty="0"/>
              <a:t> as </a:t>
            </a:r>
            <a:r>
              <a:rPr lang="en-US" dirty="0" err="1"/>
              <a:t>intervenções</a:t>
            </a:r>
            <a:endParaRPr lang="en-US" dirty="0"/>
          </a:p>
          <a:p>
            <a:pPr lvl="1"/>
            <a:r>
              <a:rPr lang="en-US" dirty="0" err="1"/>
              <a:t>Atribuir</a:t>
            </a:r>
            <a:r>
              <a:rPr lang="en-US" dirty="0"/>
              <a:t> </a:t>
            </a:r>
            <a:r>
              <a:rPr lang="en-US" dirty="0" err="1"/>
              <a:t>recursos</a:t>
            </a:r>
            <a:endParaRPr lang="en-US" dirty="0"/>
          </a:p>
          <a:p>
            <a:pPr lvl="1"/>
            <a:r>
              <a:rPr lang="en-US" dirty="0" err="1"/>
              <a:t>Elaborar</a:t>
            </a:r>
            <a:r>
              <a:rPr lang="en-US" dirty="0"/>
              <a:t> </a:t>
            </a:r>
            <a:r>
              <a:rPr lang="en-US" dirty="0" err="1"/>
              <a:t>políticas</a:t>
            </a:r>
            <a:r>
              <a:rPr lang="en-US" dirty="0"/>
              <a:t> de </a:t>
            </a:r>
            <a:r>
              <a:rPr lang="en-US" dirty="0" err="1"/>
              <a:t>saúde</a:t>
            </a:r>
            <a:r>
              <a:rPr lang="en-US" dirty="0"/>
              <a:t> </a:t>
            </a:r>
            <a:r>
              <a:rPr lang="en-US" dirty="0" err="1"/>
              <a:t>pública</a:t>
            </a:r>
            <a:r>
              <a:rPr lang="en-US" dirty="0"/>
              <a:t>  </a:t>
            </a:r>
          </a:p>
          <a:p>
            <a:r>
              <a:rPr lang="en-US" dirty="0"/>
              <a:t>Para </a:t>
            </a:r>
            <a:r>
              <a:rPr lang="en-US" dirty="0" err="1"/>
              <a:t>tomar</a:t>
            </a:r>
            <a:r>
              <a:rPr lang="en-US" dirty="0"/>
              <a:t> boas </a:t>
            </a:r>
            <a:r>
              <a:rPr lang="en-US" dirty="0" err="1"/>
              <a:t>decisões</a:t>
            </a:r>
            <a:r>
              <a:rPr lang="en-US" dirty="0"/>
              <a:t> é </a:t>
            </a:r>
            <a:r>
              <a:rPr lang="en-US" dirty="0" err="1"/>
              <a:t>necessário</a:t>
            </a:r>
            <a:r>
              <a:rPr lang="en-US" dirty="0"/>
              <a:t> </a:t>
            </a:r>
            <a:r>
              <a:rPr lang="en-US" dirty="0" err="1"/>
              <a:t>recolher</a:t>
            </a:r>
            <a:r>
              <a:rPr lang="en-US" dirty="0"/>
              <a:t> dados </a:t>
            </a:r>
            <a:r>
              <a:rPr lang="en-US" dirty="0" err="1"/>
              <a:t>exatos</a:t>
            </a:r>
            <a:endParaRPr lang="en-US" dirty="0"/>
          </a:p>
          <a:p>
            <a:r>
              <a:rPr lang="en-US" dirty="0"/>
              <a:t>A </a:t>
            </a:r>
            <a:r>
              <a:rPr lang="en-US" dirty="0" err="1"/>
              <a:t>utilização</a:t>
            </a:r>
            <a:r>
              <a:rPr lang="en-US" dirty="0"/>
              <a:t> regular, a </a:t>
            </a:r>
            <a:r>
              <a:rPr lang="en-US" dirty="0" err="1"/>
              <a:t>revisão</a:t>
            </a:r>
            <a:r>
              <a:rPr lang="en-US" dirty="0"/>
              <a:t> e a </a:t>
            </a:r>
            <a:r>
              <a:rPr lang="en-US" dirty="0" err="1"/>
              <a:t>crítica</a:t>
            </a:r>
            <a:r>
              <a:rPr lang="en-US" dirty="0"/>
              <a:t> dos dados e a </a:t>
            </a:r>
            <a:r>
              <a:rPr lang="en-US" dirty="0" err="1"/>
              <a:t>avaliação</a:t>
            </a:r>
            <a:r>
              <a:rPr lang="en-US" dirty="0"/>
              <a:t> do </a:t>
            </a:r>
            <a:r>
              <a:rPr lang="en-US" dirty="0" err="1"/>
              <a:t>sistema</a:t>
            </a:r>
            <a:r>
              <a:rPr lang="en-US" dirty="0"/>
              <a:t> </a:t>
            </a:r>
            <a:r>
              <a:rPr lang="en-US" dirty="0" err="1"/>
              <a:t>ajudam</a:t>
            </a:r>
            <a:r>
              <a:rPr lang="en-US" dirty="0"/>
              <a:t> a </a:t>
            </a:r>
            <a:r>
              <a:rPr lang="en-US" dirty="0" err="1"/>
              <a:t>manter</a:t>
            </a:r>
            <a:r>
              <a:rPr lang="en-US" dirty="0"/>
              <a:t> a </a:t>
            </a:r>
            <a:r>
              <a:rPr lang="en-US" dirty="0" err="1"/>
              <a:t>vigilância</a:t>
            </a:r>
            <a:r>
              <a:rPr lang="en-US" dirty="0"/>
              <a:t> no </a:t>
            </a:r>
            <a:br>
              <a:rPr lang="en-US" dirty="0"/>
            </a:br>
            <a:r>
              <a:rPr lang="en-US" dirty="0" err="1"/>
              <a:t>bom</a:t>
            </a:r>
            <a:r>
              <a:rPr lang="en-US" dirty="0"/>
              <a:t> </a:t>
            </a:r>
            <a:r>
              <a:rPr lang="en-US" dirty="0" err="1"/>
              <a:t>caminho</a:t>
            </a:r>
            <a:endParaRPr lang="en-US" dirty="0"/>
          </a:p>
        </p:txBody>
      </p:sp>
      <p:sp>
        <p:nvSpPr>
          <p:cNvPr id="3" name="Title 2">
            <a:extLst>
              <a:ext uri="{FF2B5EF4-FFF2-40B4-BE49-F238E27FC236}">
                <a16:creationId xmlns:a16="http://schemas.microsoft.com/office/drawing/2014/main" id="{4E9146F7-AE53-7976-C883-F2F201AE8A4D}"/>
              </a:ext>
            </a:extLst>
          </p:cNvPr>
          <p:cNvSpPr>
            <a:spLocks noGrp="1"/>
          </p:cNvSpPr>
          <p:nvPr>
            <p:ph type="title"/>
          </p:nvPr>
        </p:nvSpPr>
        <p:spPr>
          <a:xfrm>
            <a:off x="838199" y="457200"/>
            <a:ext cx="10796337" cy="800100"/>
          </a:xfrm>
        </p:spPr>
        <p:txBody>
          <a:bodyPr lIns="91440" tIns="45720" rIns="91440" bIns="45720" anchor="t"/>
          <a:lstStyle/>
          <a:p>
            <a:r>
              <a:rPr lang="en-US" dirty="0"/>
              <a:t>Importância da </a:t>
            </a:r>
            <a:r>
              <a:rPr lang="en-US" dirty="0" err="1"/>
              <a:t>vigilância</a:t>
            </a:r>
            <a:r>
              <a:rPr lang="en-US" dirty="0"/>
              <a:t> </a:t>
            </a:r>
            <a:r>
              <a:rPr lang="en-US" dirty="0" err="1"/>
              <a:t>em</a:t>
            </a:r>
            <a:r>
              <a:rPr lang="en-US" dirty="0"/>
              <a:t> </a:t>
            </a:r>
            <a:r>
              <a:rPr lang="en-US" dirty="0" err="1"/>
              <a:t>saúde</a:t>
            </a:r>
            <a:r>
              <a:rPr lang="en-US" dirty="0"/>
              <a:t> </a:t>
            </a:r>
            <a:r>
              <a:rPr lang="en-US" dirty="0" err="1"/>
              <a:t>pública</a:t>
            </a:r>
            <a:r>
              <a:rPr lang="en-US" dirty="0"/>
              <a:t> </a:t>
            </a:r>
          </a:p>
        </p:txBody>
      </p:sp>
    </p:spTree>
    <p:extLst>
      <p:ext uri="{BB962C8B-B14F-4D97-AF65-F5344CB8AC3E}">
        <p14:creationId xmlns:p14="http://schemas.microsoft.com/office/powerpoint/2010/main" val="21669562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73212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Acompanhamento e </a:t>
            </a:r>
            <a:r>
              <a:rPr lang="en-US" dirty="0" err="1"/>
              <a:t>avaliação</a:t>
            </a:r>
            <a:r>
              <a:rPr lang="en-US" dirty="0"/>
              <a:t> </a:t>
            </a:r>
            <a:r>
              <a:rPr lang="en-US" dirty="0" err="1"/>
              <a:t>em</a:t>
            </a:r>
            <a:r>
              <a:rPr lang="en-US" dirty="0"/>
              <a:t> </a:t>
            </a:r>
            <a:r>
              <a:rPr lang="en-US" dirty="0" err="1"/>
              <a:t>matéria</a:t>
            </a:r>
            <a:r>
              <a:rPr lang="en-US" dirty="0"/>
              <a:t> de </a:t>
            </a:r>
            <a:r>
              <a:rPr lang="en-US" dirty="0" err="1"/>
              <a:t>vigilância</a:t>
            </a:r>
            <a:endParaRPr lang="en-US" dirty="0"/>
          </a:p>
        </p:txBody>
      </p:sp>
      <p:sp>
        <p:nvSpPr>
          <p:cNvPr id="3" name="Content Placeholder 2"/>
          <p:cNvSpPr>
            <a:spLocks noGrp="1"/>
          </p:cNvSpPr>
          <p:nvPr>
            <p:ph sz="half" idx="2"/>
          </p:nvPr>
        </p:nvSpPr>
        <p:spPr>
          <a:xfrm>
            <a:off x="838200" y="1478857"/>
            <a:ext cx="5257800" cy="4639309"/>
          </a:xfrm>
        </p:spPr>
        <p:txBody>
          <a:bodyPr/>
          <a:lstStyle/>
          <a:p>
            <a:pPr marL="0" indent="0">
              <a:buNone/>
            </a:pPr>
            <a:r>
              <a:rPr lang="en-US" b="1" dirty="0">
                <a:solidFill>
                  <a:srgbClr val="00820C"/>
                </a:solidFill>
              </a:rPr>
              <a:t>Controle</a:t>
            </a:r>
          </a:p>
          <a:p>
            <a:pPr lvl="1"/>
            <a:r>
              <a:rPr lang="en-US" dirty="0"/>
              <a:t>Revisão sistemática </a:t>
            </a:r>
            <a:r>
              <a:rPr lang="en-US" dirty="0" err="1"/>
              <a:t>em</a:t>
            </a:r>
            <a:r>
              <a:rPr lang="en-US" dirty="0"/>
              <a:t> </a:t>
            </a:r>
            <a:r>
              <a:rPr lang="en-US" dirty="0" err="1"/>
              <a:t>curso</a:t>
            </a:r>
            <a:r>
              <a:rPr lang="en-US" dirty="0"/>
              <a:t> das principais etapas do </a:t>
            </a:r>
            <a:br>
              <a:rPr lang="en-US" dirty="0"/>
            </a:br>
            <a:r>
              <a:rPr lang="en-US" dirty="0"/>
              <a:t>processo de vigilância</a:t>
            </a:r>
          </a:p>
          <a:p>
            <a:pPr marL="0" indent="0">
              <a:buNone/>
            </a:pPr>
            <a:endParaRPr lang="en-US" b="1" dirty="0">
              <a:solidFill>
                <a:srgbClr val="00820C"/>
              </a:solidFill>
            </a:endParaRPr>
          </a:p>
          <a:p>
            <a:pPr marL="0" indent="0">
              <a:buNone/>
            </a:pPr>
            <a:r>
              <a:rPr lang="en-US" b="1" dirty="0">
                <a:solidFill>
                  <a:srgbClr val="00820C"/>
                </a:solidFill>
              </a:rPr>
              <a:t>Avaliação</a:t>
            </a:r>
          </a:p>
          <a:p>
            <a:pPr lvl="1"/>
            <a:r>
              <a:rPr lang="en-US" dirty="0"/>
              <a:t>Avaliação ocasional do desempenho de um sistema de vigilância medido em função de critérios estabelecidos</a:t>
            </a:r>
          </a:p>
          <a:p>
            <a:endParaRPr lang="en-US" dirty="0"/>
          </a:p>
          <a:p>
            <a:endParaRPr lang="en-US" dirty="0"/>
          </a:p>
        </p:txBody>
      </p:sp>
      <p:pic>
        <p:nvPicPr>
          <p:cNvPr id="4100" name="Picture 4" descr="image of chart ">
            <a:extLst>
              <a:ext uri="{FF2B5EF4-FFF2-40B4-BE49-F238E27FC236}">
                <a16:creationId xmlns:a16="http://schemas.microsoft.com/office/drawing/2014/main" id="{6921216E-72FA-2C87-D51B-3525449EEB8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r="9183"/>
          <a:stretch/>
        </p:blipFill>
        <p:spPr bwMode="auto">
          <a:xfrm>
            <a:off x="6096000" y="2177055"/>
            <a:ext cx="5257800" cy="324366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9920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2E650A-037A-8887-C2C8-259C3988EB29}"/>
              </a:ext>
            </a:extLst>
          </p:cNvPr>
          <p:cNvSpPr>
            <a:spLocks noGrp="1"/>
          </p:cNvSpPr>
          <p:nvPr>
            <p:ph type="title"/>
          </p:nvPr>
        </p:nvSpPr>
        <p:spPr>
          <a:xfrm>
            <a:off x="1062694" y="410130"/>
            <a:ext cx="10765790" cy="823913"/>
          </a:xfrm>
          <a:prstGeom prst="rect">
            <a:avLst/>
          </a:prstGeom>
        </p:spPr>
        <p:txBody>
          <a:bodyPr/>
          <a:lstStyle/>
          <a:p>
            <a:r>
              <a:rPr lang="en-US" dirty="0"/>
              <a:t>Avaliação versus </a:t>
            </a:r>
            <a:r>
              <a:rPr lang="en-US" dirty="0" err="1"/>
              <a:t>apreciação</a:t>
            </a:r>
            <a:endParaRPr lang="en-US" dirty="0"/>
          </a:p>
        </p:txBody>
      </p:sp>
      <p:sp>
        <p:nvSpPr>
          <p:cNvPr id="17" name="Text Placeholder 2">
            <a:extLst>
              <a:ext uri="{FF2B5EF4-FFF2-40B4-BE49-F238E27FC236}">
                <a16:creationId xmlns:a16="http://schemas.microsoft.com/office/drawing/2014/main" id="{7E254B9C-089D-4300-CB98-F24F44F2E4D5}"/>
              </a:ext>
            </a:extLst>
          </p:cNvPr>
          <p:cNvSpPr>
            <a:spLocks noGrp="1"/>
          </p:cNvSpPr>
          <p:nvPr>
            <p:ph type="body" idx="1"/>
          </p:nvPr>
        </p:nvSpPr>
        <p:spPr>
          <a:xfrm>
            <a:off x="222069" y="1570921"/>
            <a:ext cx="5948544" cy="927100"/>
          </a:xfrm>
        </p:spPr>
        <p:txBody>
          <a:bodyPr/>
          <a:lstStyle/>
          <a:p>
            <a:pPr>
              <a:lnSpc>
                <a:spcPct val="100000"/>
              </a:lnSpc>
              <a:spcBef>
                <a:spcPts val="0"/>
              </a:spcBef>
            </a:pPr>
            <a:r>
              <a:rPr lang="en-US" dirty="0">
                <a:solidFill>
                  <a:srgbClr val="00820C"/>
                </a:solidFill>
              </a:rPr>
              <a:t>Avaliação: </a:t>
            </a:r>
            <a:br>
              <a:rPr lang="en-US" dirty="0">
                <a:solidFill>
                  <a:srgbClr val="00820C"/>
                </a:solidFill>
              </a:rPr>
            </a:br>
            <a:r>
              <a:rPr lang="en-US" dirty="0"/>
              <a:t>Orientada para os resultados/produtos</a:t>
            </a:r>
          </a:p>
        </p:txBody>
      </p:sp>
      <p:sp>
        <p:nvSpPr>
          <p:cNvPr id="3" name="Content Placeholder 2">
            <a:extLst>
              <a:ext uri="{FF2B5EF4-FFF2-40B4-BE49-F238E27FC236}">
                <a16:creationId xmlns:a16="http://schemas.microsoft.com/office/drawing/2014/main" id="{A87BAEA6-C291-7110-5624-6CE57E1E179F}"/>
              </a:ext>
            </a:extLst>
          </p:cNvPr>
          <p:cNvSpPr>
            <a:spLocks noGrp="1"/>
          </p:cNvSpPr>
          <p:nvPr>
            <p:ph sz="half" idx="2"/>
          </p:nvPr>
        </p:nvSpPr>
        <p:spPr/>
        <p:txBody>
          <a:bodyPr/>
          <a:lstStyle/>
          <a:p>
            <a:endParaRPr lang="en-US" dirty="0"/>
          </a:p>
          <a:p>
            <a:endParaRPr lang="en-US" dirty="0"/>
          </a:p>
          <a:p>
            <a:endParaRPr lang="en-US" dirty="0"/>
          </a:p>
          <a:p>
            <a:endParaRPr lang="en-US" dirty="0"/>
          </a:p>
          <a:p>
            <a:endParaRPr lang="en-US" dirty="0"/>
          </a:p>
          <a:p>
            <a:endParaRPr lang="en-US" dirty="0"/>
          </a:p>
        </p:txBody>
      </p:sp>
      <p:sp>
        <p:nvSpPr>
          <p:cNvPr id="19" name="Text Placeholder 4">
            <a:extLst>
              <a:ext uri="{FF2B5EF4-FFF2-40B4-BE49-F238E27FC236}">
                <a16:creationId xmlns:a16="http://schemas.microsoft.com/office/drawing/2014/main" id="{25BD6829-CC2B-0721-8F6A-CAEBA4932686}"/>
              </a:ext>
            </a:extLst>
          </p:cNvPr>
          <p:cNvSpPr>
            <a:spLocks noGrp="1"/>
          </p:cNvSpPr>
          <p:nvPr>
            <p:ph type="body" sz="quarter" idx="3"/>
          </p:nvPr>
        </p:nvSpPr>
        <p:spPr>
          <a:xfrm>
            <a:off x="6209665" y="1570921"/>
            <a:ext cx="5183187" cy="927100"/>
          </a:xfrm>
        </p:spPr>
        <p:txBody>
          <a:bodyPr/>
          <a:lstStyle/>
          <a:p>
            <a:pPr>
              <a:lnSpc>
                <a:spcPct val="100000"/>
              </a:lnSpc>
              <a:spcBef>
                <a:spcPts val="0"/>
              </a:spcBef>
            </a:pPr>
            <a:r>
              <a:rPr lang="en-US" dirty="0" err="1">
                <a:solidFill>
                  <a:srgbClr val="00820C"/>
                </a:solidFill>
              </a:rPr>
              <a:t>Apreciação</a:t>
            </a:r>
            <a:r>
              <a:rPr lang="en-US" dirty="0">
                <a:solidFill>
                  <a:srgbClr val="00820C"/>
                </a:solidFill>
              </a:rPr>
              <a:t>:</a:t>
            </a:r>
          </a:p>
          <a:p>
            <a:pPr>
              <a:lnSpc>
                <a:spcPct val="100000"/>
              </a:lnSpc>
              <a:spcBef>
                <a:spcPts val="0"/>
              </a:spcBef>
            </a:pPr>
            <a:r>
              <a:rPr lang="en-US" dirty="0" err="1"/>
              <a:t>Orientado</a:t>
            </a:r>
            <a:r>
              <a:rPr lang="en-US" dirty="0"/>
              <a:t> para o </a:t>
            </a:r>
            <a:r>
              <a:rPr lang="en-US" dirty="0" err="1"/>
              <a:t>processo</a:t>
            </a:r>
            <a:endParaRPr lang="en-US" dirty="0"/>
          </a:p>
        </p:txBody>
      </p:sp>
      <p:sp>
        <p:nvSpPr>
          <p:cNvPr id="20" name="Content Placeholder 5">
            <a:extLst>
              <a:ext uri="{FF2B5EF4-FFF2-40B4-BE49-F238E27FC236}">
                <a16:creationId xmlns:a16="http://schemas.microsoft.com/office/drawing/2014/main" id="{EE52749E-A3E2-0122-5564-9083E35AECEE}"/>
              </a:ext>
            </a:extLst>
          </p:cNvPr>
          <p:cNvSpPr>
            <a:spLocks noGrp="1"/>
          </p:cNvSpPr>
          <p:nvPr>
            <p:ph sz="half" idx="13"/>
          </p:nvPr>
        </p:nvSpPr>
        <p:spPr>
          <a:xfrm>
            <a:off x="6096000" y="2633663"/>
            <a:ext cx="5732484" cy="2809876"/>
          </a:xfrm>
        </p:spPr>
        <p:txBody>
          <a:bodyPr/>
          <a:lstStyle/>
          <a:p>
            <a:r>
              <a:rPr lang="en-US" dirty="0" err="1"/>
              <a:t>Processo</a:t>
            </a:r>
            <a:r>
              <a:rPr lang="en-US" dirty="0"/>
              <a:t> de </a:t>
            </a:r>
            <a:r>
              <a:rPr lang="en-US" dirty="0" err="1"/>
              <a:t>documentação</a:t>
            </a:r>
            <a:r>
              <a:rPr lang="en-US" dirty="0"/>
              <a:t> de </a:t>
            </a:r>
            <a:r>
              <a:rPr lang="en-US" dirty="0" err="1"/>
              <a:t>conhecimentos</a:t>
            </a:r>
            <a:r>
              <a:rPr lang="en-US" dirty="0"/>
              <a:t>, </a:t>
            </a:r>
            <a:r>
              <a:rPr lang="en-US" dirty="0" err="1"/>
              <a:t>aptidões</a:t>
            </a:r>
            <a:r>
              <a:rPr lang="en-US" dirty="0"/>
              <a:t>, </a:t>
            </a:r>
            <a:r>
              <a:rPr lang="en-US" dirty="0" err="1"/>
              <a:t>atitudes</a:t>
            </a:r>
            <a:r>
              <a:rPr lang="en-US" dirty="0"/>
              <a:t> e </a:t>
            </a:r>
            <a:r>
              <a:rPr lang="en-US" dirty="0" err="1"/>
              <a:t>crenças</a:t>
            </a:r>
            <a:r>
              <a:rPr lang="en-US" dirty="0"/>
              <a:t>, </a:t>
            </a:r>
            <a:r>
              <a:rPr lang="en-US" dirty="0" err="1"/>
              <a:t>geralmente</a:t>
            </a:r>
            <a:r>
              <a:rPr lang="en-US" dirty="0"/>
              <a:t> </a:t>
            </a:r>
            <a:r>
              <a:rPr lang="en-US" dirty="0" err="1"/>
              <a:t>em</a:t>
            </a:r>
            <a:r>
              <a:rPr lang="en-US" dirty="0"/>
              <a:t> </a:t>
            </a:r>
            <a:r>
              <a:rPr lang="en-US" dirty="0" err="1"/>
              <a:t>termos</a:t>
            </a:r>
            <a:r>
              <a:rPr lang="en-US" dirty="0"/>
              <a:t> </a:t>
            </a:r>
            <a:r>
              <a:rPr lang="en-US" dirty="0" err="1"/>
              <a:t>mensuráveis</a:t>
            </a:r>
            <a:r>
              <a:rPr lang="en-US" dirty="0"/>
              <a:t>, e de </a:t>
            </a:r>
            <a:r>
              <a:rPr lang="en-US" dirty="0" err="1"/>
              <a:t>fornecimento</a:t>
            </a:r>
            <a:r>
              <a:rPr lang="en-US" dirty="0"/>
              <a:t> de feedback </a:t>
            </a:r>
            <a:r>
              <a:rPr lang="en-US" dirty="0" err="1"/>
              <a:t>sobre</a:t>
            </a:r>
            <a:r>
              <a:rPr lang="en-US" dirty="0"/>
              <a:t> a </a:t>
            </a:r>
            <a:r>
              <a:rPr lang="en-US" dirty="0" err="1"/>
              <a:t>eficácia</a:t>
            </a:r>
            <a:endParaRPr lang="en-US" dirty="0"/>
          </a:p>
          <a:p>
            <a:endParaRPr lang="en-US" dirty="0"/>
          </a:p>
        </p:txBody>
      </p:sp>
      <p:sp>
        <p:nvSpPr>
          <p:cNvPr id="18" name="Content Placeholder 3">
            <a:extLst>
              <a:ext uri="{FF2B5EF4-FFF2-40B4-BE49-F238E27FC236}">
                <a16:creationId xmlns:a16="http://schemas.microsoft.com/office/drawing/2014/main" id="{5C007F0C-0512-7A48-2880-5C862447C4F2}"/>
              </a:ext>
            </a:extLst>
          </p:cNvPr>
          <p:cNvSpPr txBox="1">
            <a:spLocks/>
          </p:cNvSpPr>
          <p:nvPr/>
        </p:nvSpPr>
        <p:spPr>
          <a:xfrm>
            <a:off x="763587" y="2595597"/>
            <a:ext cx="5157788" cy="136204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err="1"/>
              <a:t>Processo</a:t>
            </a:r>
            <a:r>
              <a:rPr lang="en-US" dirty="0"/>
              <a:t> de </a:t>
            </a:r>
            <a:r>
              <a:rPr lang="en-US" dirty="0" err="1"/>
              <a:t>emissão</a:t>
            </a:r>
            <a:r>
              <a:rPr lang="en-US" dirty="0"/>
              <a:t> de </a:t>
            </a:r>
            <a:r>
              <a:rPr lang="en-US" dirty="0" err="1"/>
              <a:t>juízos</a:t>
            </a:r>
            <a:r>
              <a:rPr lang="en-US" dirty="0"/>
              <a:t> com base </a:t>
            </a:r>
            <a:r>
              <a:rPr lang="en-US" dirty="0" err="1"/>
              <a:t>em</a:t>
            </a:r>
            <a:r>
              <a:rPr lang="en-US" dirty="0"/>
              <a:t> </a:t>
            </a:r>
            <a:r>
              <a:rPr lang="en-US" dirty="0" err="1"/>
              <a:t>critérios</a:t>
            </a:r>
            <a:r>
              <a:rPr lang="en-US" dirty="0"/>
              <a:t> e </a:t>
            </a:r>
            <a:r>
              <a:rPr lang="en-US" dirty="0" err="1"/>
              <a:t>provas</a:t>
            </a:r>
            <a:endParaRPr lang="en-US" dirty="0"/>
          </a:p>
          <a:p>
            <a:endParaRPr lang="en-US" dirty="0"/>
          </a:p>
        </p:txBody>
      </p:sp>
      <p:cxnSp>
        <p:nvCxnSpPr>
          <p:cNvPr id="21" name="Straight Connector 20">
            <a:extLst>
              <a:ext uri="{FF2B5EF4-FFF2-40B4-BE49-F238E27FC236}">
                <a16:creationId xmlns:a16="http://schemas.microsoft.com/office/drawing/2014/main" id="{5821E21D-37D0-60F0-68D9-A824D81E206A}"/>
              </a:ext>
            </a:extLst>
          </p:cNvPr>
          <p:cNvCxnSpPr>
            <a:cxnSpLocks/>
          </p:cNvCxnSpPr>
          <p:nvPr/>
        </p:nvCxnSpPr>
        <p:spPr>
          <a:xfrm flipH="1">
            <a:off x="6015513" y="1473345"/>
            <a:ext cx="19527" cy="4903642"/>
          </a:xfrm>
          <a:prstGeom prst="line">
            <a:avLst/>
          </a:prstGeom>
          <a:ln w="76200">
            <a:solidFill>
              <a:srgbClr val="00820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2389102"/>
      </p:ext>
    </p:extLst>
  </p:cSld>
  <p:clrMapOvr>
    <a:masterClrMapping/>
  </p:clrMapOvr>
</p:sld>
</file>

<file path=ppt/theme/theme1.xml><?xml version="1.0" encoding="utf-8"?>
<a:theme xmlns:a="http://schemas.openxmlformats.org/drawingml/2006/main" name="Theme2PT_11_14_202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PT_11_14_2024" id="{62F852CC-3320-4244-9CF1-A3638F56D625}" vid="{8CC065A4-8F2B-46DC-8FA1-8453EE6020A6}"/>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1cec4caab88798aa6c527385697c2251">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2ae390c631a92185dce381efc91d733f"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52ff0146-47b4-4d51-8c1c-03266fcd63a2">
      <Terms xmlns="http://schemas.microsoft.com/office/infopath/2007/PartnerControls"/>
    </lcf76f155ced4ddcb4097134ff3c332f>
    <TaxCatchAll xmlns="cd03f174-a395-49eb-8ee9-8d943e22f40d" xsi:nil="true"/>
    <ForReference xmlns="52ff0146-47b4-4d51-8c1c-03266fcd63a2">false</ForReference>
  </documentManagement>
</p:properties>
</file>

<file path=customXml/itemProps1.xml><?xml version="1.0" encoding="utf-8"?>
<ds:datastoreItem xmlns:ds="http://schemas.openxmlformats.org/officeDocument/2006/customXml" ds:itemID="{7F8B77CC-E088-479E-B138-AA4F886AD8BD}"/>
</file>

<file path=customXml/itemProps2.xml><?xml version="1.0" encoding="utf-8"?>
<ds:datastoreItem xmlns:ds="http://schemas.openxmlformats.org/officeDocument/2006/customXml" ds:itemID="{8C6283F3-9D74-465D-B0B9-4EC1BBDC8E34}">
  <ds:schemaRefs>
    <ds:schemaRef ds:uri="http://schemas.microsoft.com/sharepoint/v3/contenttype/forms"/>
  </ds:schemaRefs>
</ds:datastoreItem>
</file>

<file path=customXml/itemProps3.xml><?xml version="1.0" encoding="utf-8"?>
<ds:datastoreItem xmlns:ds="http://schemas.openxmlformats.org/officeDocument/2006/customXml" ds:itemID="{74804B64-62AF-4573-97EC-E165738FFA2B}">
  <ds:schemaRefs>
    <ds:schemaRef ds:uri="http://purl.org/dc/dcmitype/"/>
    <ds:schemaRef ds:uri="http://purl.org/dc/terms/"/>
    <ds:schemaRef ds:uri="http://www.w3.org/XML/1998/namespace"/>
    <ds:schemaRef ds:uri="http://schemas.microsoft.com/office/infopath/2007/PartnerControls"/>
    <ds:schemaRef ds:uri="http://schemas.openxmlformats.org/package/2006/metadata/core-properties"/>
    <ds:schemaRef ds:uri="http://schemas.microsoft.com/office/2006/documentManagement/types"/>
    <ds:schemaRef ds:uri="http://purl.org/dc/elements/1.1/"/>
    <ds:schemaRef ds:uri="cd03f174-a395-49eb-8ee9-8d943e22f40d"/>
    <ds:schemaRef ds:uri="52ff0146-47b4-4d51-8c1c-03266fcd63a2"/>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Theme2PT_11_14_2024</Template>
  <TotalTime>1433</TotalTime>
  <Words>5149</Words>
  <Application>Microsoft Office PowerPoint</Application>
  <PresentationFormat>Widescreen</PresentationFormat>
  <Paragraphs>635</Paragraphs>
  <Slides>27</Slides>
  <Notes>27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27</vt:i4>
      </vt:variant>
    </vt:vector>
  </HeadingPairs>
  <TitlesOfParts>
    <vt:vector size="37" baseType="lpstr">
      <vt:lpstr>Arial</vt:lpstr>
      <vt:lpstr>Arial Re</vt:lpstr>
      <vt:lpstr>Calibri</vt:lpstr>
      <vt:lpstr>Courier New</vt:lpstr>
      <vt:lpstr>Franklin Gothic Medium</vt:lpstr>
      <vt:lpstr>Franklin Gothic Medium Cond</vt:lpstr>
      <vt:lpstr>Symbol</vt:lpstr>
      <vt:lpstr>Times New Roman</vt:lpstr>
      <vt:lpstr>Wingdings</vt:lpstr>
      <vt:lpstr>Theme2PT_11_14_2024</vt:lpstr>
      <vt:lpstr>PowerPoint Presentation</vt:lpstr>
      <vt:lpstr>PowerPoint Presentation</vt:lpstr>
      <vt:lpstr>PowerPoint Presentation</vt:lpstr>
      <vt:lpstr>Importância do monitoramento  e avaliação</vt:lpstr>
      <vt:lpstr>Importância do monitoramento e avaliação resposta </vt:lpstr>
      <vt:lpstr>Importância da vigilância em saúde pública </vt:lpstr>
      <vt:lpstr>PowerPoint Presentation</vt:lpstr>
      <vt:lpstr>Acompanhamento e avaliação em matéria de vigilância</vt:lpstr>
      <vt:lpstr>Avaliação versus apreciação</vt:lpstr>
      <vt:lpstr>Caraterísticas do bom funcionamento do sistema de vigilância</vt:lpstr>
      <vt:lpstr>Indicadores e objetivos</vt:lpstr>
      <vt:lpstr>Indicadores de desempenho (1/3)</vt:lpstr>
      <vt:lpstr>Indicadores de desempenho (2/3)</vt:lpstr>
      <vt:lpstr>Indicadores de desempenho (3/3)</vt:lpstr>
      <vt:lpstr>Atualidade e exaustividade do controle </vt:lpstr>
      <vt:lpstr>Calcular a atualidade para a Unidade ‘A’</vt:lpstr>
      <vt:lpstr>Atividades de acompanhamento semanal</vt:lpstr>
      <vt:lpstr>Atualidade dos relatórios</vt:lpstr>
      <vt:lpstr>Atualidade e comunicação negativa</vt:lpstr>
      <vt:lpstr>Formulário de controle semanal</vt:lpstr>
      <vt:lpstr>Trabalhar com indicadores (1/2)</vt:lpstr>
      <vt:lpstr>Trabalhar com indicadores (2/2) </vt:lpstr>
      <vt:lpstr>Trabalhar com indicadores respostas</vt:lpstr>
      <vt:lpstr>Ação baseada no monitoramento</vt:lpstr>
      <vt:lpstr>Analisar o desempenho do local</vt:lpstr>
      <vt:lpstr>Resumo</vt:lpstr>
      <vt:lpstr>Revisão dos objetivos</vt:lpstr>
    </vt:vector>
  </TitlesOfParts>
  <Company>EpiNorth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Matching in Case-Control Studies</dc:title>
  <dc:creator>Richard C. Dicker</dc:creator>
  <cp:keywords>, docId:AA7928EAF005136934C19EE8E0427581</cp:keywords>
  <cp:lastModifiedBy>Gallagher, Darby (CDC/GHC/DGHP)</cp:lastModifiedBy>
  <cp:revision>22</cp:revision>
  <cp:lastPrinted>2020-02-28T15:36:17Z</cp:lastPrinted>
  <dcterms:created xsi:type="dcterms:W3CDTF">2005-08-29T16:54:09Z</dcterms:created>
  <dcterms:modified xsi:type="dcterms:W3CDTF">2026-01-12T18:14:11Z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7b94a7b8-f06c-4dfe-bdcc-9b548fd58c31_Enabled">
    <vt:lpwstr>true</vt:lpwstr>
  </property>
  <property fmtid="{D5CDD505-2E9C-101B-9397-08002B2CF9AE}" pid="4" name="MSIP_Label_7b94a7b8-f06c-4dfe-bdcc-9b548fd58c31_SetDate">
    <vt:lpwstr>2022-05-17T02:07:21Z</vt:lpwstr>
  </property>
  <property fmtid="{D5CDD505-2E9C-101B-9397-08002B2CF9AE}" pid="5" name="MSIP_Label_7b94a7b8-f06c-4dfe-bdcc-9b548fd58c31_Method">
    <vt:lpwstr>Privileged</vt:lpwstr>
  </property>
  <property fmtid="{D5CDD505-2E9C-101B-9397-08002B2CF9AE}" pid="6" name="MSIP_Label_7b94a7b8-f06c-4dfe-bdcc-9b548fd58c31_Name">
    <vt:lpwstr>7b94a7b8-f06c-4dfe-bdcc-9b548fd58c31</vt:lpwstr>
  </property>
  <property fmtid="{D5CDD505-2E9C-101B-9397-08002B2CF9AE}" pid="7" name="MSIP_Label_7b94a7b8-f06c-4dfe-bdcc-9b548fd58c31_SiteId">
    <vt:lpwstr>9ce70869-60db-44fd-abe8-d2767077fc8f</vt:lpwstr>
  </property>
  <property fmtid="{D5CDD505-2E9C-101B-9397-08002B2CF9AE}" pid="8" name="MSIP_Label_7b94a7b8-f06c-4dfe-bdcc-9b548fd58c31_ActionId">
    <vt:lpwstr>6268eab5-cfbc-4f71-95f4-421e7384f5d0</vt:lpwstr>
  </property>
  <property fmtid="{D5CDD505-2E9C-101B-9397-08002B2CF9AE}" pid="9" name="MSIP_Label_7b94a7b8-f06c-4dfe-bdcc-9b548fd58c31_ContentBits">
    <vt:lpwstr>0</vt:lpwstr>
  </property>
  <property fmtid="{D5CDD505-2E9C-101B-9397-08002B2CF9AE}" pid="10" name="MediaServiceImageTags">
    <vt:lpwstr/>
  </property>
</Properties>
</file>